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0" r:id="rId4"/>
    <p:sldId id="261" r:id="rId5"/>
    <p:sldId id="263" r:id="rId6"/>
    <p:sldId id="277" r:id="rId7"/>
    <p:sldId id="265" r:id="rId8"/>
    <p:sldId id="266" r:id="rId9"/>
    <p:sldId id="270" r:id="rId10"/>
    <p:sldId id="271" r:id="rId11"/>
    <p:sldId id="274" r:id="rId12"/>
    <p:sldId id="273" r:id="rId13"/>
    <p:sldId id="275" r:id="rId14"/>
    <p:sldId id="282"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3" d="100"/>
          <a:sy n="93" d="100"/>
        </p:scale>
        <p:origin x="33" y="414"/>
      </p:cViewPr>
      <p:guideLst>
        <p:guide orient="horz" pos="2160"/>
        <p:guide pos="3840"/>
      </p:guideLst>
    </p:cSldViewPr>
  </p:slideViewPr>
  <p:notesTextViewPr>
    <p:cViewPr>
      <p:scale>
        <a:sx n="1" d="1"/>
        <a:sy n="1" d="1"/>
      </p:scale>
      <p:origin x="0" y="0"/>
    </p:cViewPr>
  </p:notesTextViewPr>
  <p:notesViewPr>
    <p:cSldViewPr snapToGrid="0" showGuides="1">
      <p:cViewPr varScale="1">
        <p:scale>
          <a:sx n="125" d="100"/>
          <a:sy n="125" d="100"/>
        </p:scale>
        <p:origin x="466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A5570F-241C-4C3D-B0B5-58B612A6EFF7}" type="datetimeFigureOut">
              <a:rPr lang="fr-BE" smtClean="0"/>
              <a:t>15/05/2026</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B6B0B5-9087-4A79-B03E-8AB376920709}" type="slidenum">
              <a:rPr lang="fr-BE" smtClean="0"/>
              <a:t>‹#›</a:t>
            </a:fld>
            <a:endParaRPr lang="fr-BE"/>
          </a:p>
        </p:txBody>
      </p:sp>
    </p:spTree>
    <p:extLst>
      <p:ext uri="{BB962C8B-B14F-4D97-AF65-F5344CB8AC3E}">
        <p14:creationId xmlns:p14="http://schemas.microsoft.com/office/powerpoint/2010/main" val="2584172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04998-7E50-4AC5-8F3C-029FB9C3B879}" type="datetimeFigureOut">
              <a:rPr lang="fr-BE" smtClean="0"/>
              <a:t>15/05/2026</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29D57-B1C7-4C0B-8BF5-2EC5D7866D48}" type="slidenum">
              <a:rPr lang="fr-BE" smtClean="0"/>
              <a:t>‹#›</a:t>
            </a:fld>
            <a:endParaRPr lang="fr-BE"/>
          </a:p>
        </p:txBody>
      </p:sp>
    </p:spTree>
    <p:extLst>
      <p:ext uri="{BB962C8B-B14F-4D97-AF65-F5344CB8AC3E}">
        <p14:creationId xmlns:p14="http://schemas.microsoft.com/office/powerpoint/2010/main" val="7789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fr-B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dirty="0"/>
          </a:p>
        </p:txBody>
      </p:sp>
      <p:sp>
        <p:nvSpPr>
          <p:cNvPr id="12" name="Rectangle 11"/>
          <p:cNvSpPr/>
          <p:nvPr userDrawn="1"/>
        </p:nvSpPr>
        <p:spPr>
          <a:xfrm>
            <a:off x="0" y="971550"/>
            <a:ext cx="152400" cy="53530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531" y="263238"/>
            <a:ext cx="2323474" cy="435958"/>
          </a:xfrm>
          <a:prstGeom prst="rect">
            <a:avLst/>
          </a:prstGeom>
        </p:spPr>
      </p:pic>
    </p:spTree>
    <p:extLst>
      <p:ext uri="{BB962C8B-B14F-4D97-AF65-F5344CB8AC3E}">
        <p14:creationId xmlns:p14="http://schemas.microsoft.com/office/powerpoint/2010/main" val="115926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3395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271326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8624" y="3607723"/>
            <a:ext cx="3424845" cy="939338"/>
          </a:xfrm>
        </p:spPr>
        <p:txBody>
          <a:bodyPr>
            <a:normAutofit/>
          </a:bodyPr>
          <a:lstStyle/>
          <a:p>
            <a:pPr marL="0" lvl="0" indent="0">
              <a:buNone/>
            </a:pPr>
            <a:r>
              <a:rPr lang="en-US" sz="2000">
                <a:latin typeface="Open Sans" panose="020B0606030504020204" pitchFamily="34" charset="0"/>
                <a:ea typeface="Open Sans" panose="020B0606030504020204" pitchFamily="34" charset="0"/>
                <a:cs typeface="Open Sans" panose="020B0606030504020204" pitchFamily="34" charset="0"/>
              </a:rPr>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6140" y="2374420"/>
            <a:ext cx="4879721" cy="915592"/>
          </a:xfrm>
          <a:prstGeom prst="rect">
            <a:avLst/>
          </a:prstGeom>
        </p:spPr>
      </p:pic>
    </p:spTree>
    <p:extLst>
      <p:ext uri="{BB962C8B-B14F-4D97-AF65-F5344CB8AC3E}">
        <p14:creationId xmlns:p14="http://schemas.microsoft.com/office/powerpoint/2010/main" val="33682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49859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922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88740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28154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dirty="0"/>
          </a:p>
        </p:txBody>
      </p:sp>
    </p:spTree>
    <p:extLst>
      <p:ext uri="{BB962C8B-B14F-4D97-AF65-F5344CB8AC3E}">
        <p14:creationId xmlns:p14="http://schemas.microsoft.com/office/powerpoint/2010/main" val="178802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2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314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6525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8" name="Rectangle 7"/>
          <p:cNvSpPr/>
          <p:nvPr userDrawn="1"/>
        </p:nvSpPr>
        <p:spPr>
          <a:xfrm>
            <a:off x="0" y="0"/>
            <a:ext cx="137160" cy="6858000"/>
          </a:xfrm>
          <a:prstGeom prst="rect">
            <a:avLst/>
          </a:prstGeom>
          <a:solidFill>
            <a:srgbClr val="B68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userDrawn="1"/>
        </p:nvSpPr>
        <p:spPr>
          <a:xfrm>
            <a:off x="10496939" y="4963886"/>
            <a:ext cx="2407298" cy="2407298"/>
          </a:xfrm>
          <a:prstGeom prst="rect">
            <a:avLst/>
          </a:prstGeom>
          <a:blipFill dpi="0" rotWithShape="1">
            <a:blip r:embed="rId14">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512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b="0" dirty="0"/>
              <a:t>The (</a:t>
            </a:r>
            <a:r>
              <a:rPr lang="it-IT" b="0" dirty="0" err="1"/>
              <a:t>Emerging</a:t>
            </a:r>
            <a:r>
              <a:rPr lang="it-IT" b="0" dirty="0"/>
              <a:t>) </a:t>
            </a:r>
            <a:r>
              <a:rPr lang="it-IT" b="0" dirty="0" err="1"/>
              <a:t>Role</a:t>
            </a:r>
            <a:r>
              <a:rPr lang="it-IT" b="0" dirty="0"/>
              <a:t> of </a:t>
            </a:r>
            <a:r>
              <a:rPr lang="it-IT" b="0" dirty="0" err="1"/>
              <a:t>Subcategories</a:t>
            </a:r>
            <a:endParaRPr lang="fr-BE" b="0" dirty="0"/>
          </a:p>
        </p:txBody>
      </p:sp>
      <p:sp>
        <p:nvSpPr>
          <p:cNvPr id="3" name="Subtitle 2"/>
          <p:cNvSpPr>
            <a:spLocks noGrp="1"/>
          </p:cNvSpPr>
          <p:nvPr>
            <p:ph type="subTitle" idx="1"/>
          </p:nvPr>
        </p:nvSpPr>
        <p:spPr/>
        <p:txBody>
          <a:bodyPr/>
          <a:lstStyle/>
          <a:p>
            <a:pPr algn="r"/>
            <a:r>
              <a:rPr lang="it-IT" i="1" dirty="0"/>
              <a:t>Ion G</a:t>
            </a:r>
            <a:r>
              <a:rPr lang="ro-RO" i="1" dirty="0" err="1"/>
              <a:t>âlea</a:t>
            </a:r>
            <a:endParaRPr lang="fr-BE" i="1" dirty="0"/>
          </a:p>
        </p:txBody>
      </p:sp>
    </p:spTree>
    <p:extLst>
      <p:ext uri="{BB962C8B-B14F-4D97-AF65-F5344CB8AC3E}">
        <p14:creationId xmlns:p14="http://schemas.microsoft.com/office/powerpoint/2010/main" val="237832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a:xfrm>
            <a:off x="838200" y="365126"/>
            <a:ext cx="10515600" cy="1085606"/>
          </a:xfrm>
        </p:spPr>
        <p:txBody>
          <a:bodyPr>
            <a:normAutofit/>
          </a:bodyPr>
          <a:lstStyle/>
          <a:p>
            <a:r>
              <a:rPr lang="it-IT" dirty="0" err="1"/>
              <a:t>Applying</a:t>
            </a:r>
            <a:r>
              <a:rPr lang="it-IT" dirty="0"/>
              <a:t> the </a:t>
            </a:r>
            <a:r>
              <a:rPr lang="it-IT" dirty="0" err="1"/>
              <a:t>criteria</a:t>
            </a:r>
            <a:r>
              <a:rPr lang="it-IT" dirty="0"/>
              <a:t> to </a:t>
            </a:r>
            <a:r>
              <a:rPr lang="it-IT" dirty="0" err="1"/>
              <a:t>facts</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2230465640"/>
              </p:ext>
            </p:extLst>
          </p:nvPr>
        </p:nvGraphicFramePr>
        <p:xfrm>
          <a:off x="838200" y="1336432"/>
          <a:ext cx="10515600" cy="487790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385647">
                <a:tc rowSpan="3">
                  <a:txBody>
                    <a:bodyPr/>
                    <a:lstStyle/>
                    <a:p>
                      <a:r>
                        <a:rPr lang="it-IT" sz="1400" dirty="0"/>
                        <a:t>19/03/2025, e-</a:t>
                      </a:r>
                      <a:r>
                        <a:rPr lang="it-IT" sz="1400" dirty="0" err="1"/>
                        <a:t>dialog</a:t>
                      </a:r>
                      <a:r>
                        <a:rPr lang="it-IT" sz="1400" dirty="0"/>
                        <a:t>/EUIPO – Dialoga </a:t>
                      </a:r>
                      <a:r>
                        <a:rPr lang="it-IT" sz="1400" dirty="0" err="1"/>
                        <a:t>Servicios</a:t>
                      </a:r>
                      <a:r>
                        <a:rPr lang="it-IT" sz="1400" dirty="0"/>
                        <a:t> </a:t>
                      </a:r>
                      <a:r>
                        <a:rPr lang="it-IT" sz="1400" dirty="0" err="1"/>
                        <a:t>Interactivos</a:t>
                      </a:r>
                      <a:r>
                        <a:rPr lang="it-IT" sz="1400" dirty="0"/>
                        <a:t> (Dialoga), EU:T:2025:311 </a:t>
                      </a:r>
                      <a:endParaRPr lang="fr-BE" sz="1400" dirty="0"/>
                    </a:p>
                  </a:txBody>
                  <a:tcPr/>
                </a:tc>
                <a:tc>
                  <a:txBody>
                    <a:bodyPr/>
                    <a:lstStyle/>
                    <a:p>
                      <a:r>
                        <a:rPr lang="it-IT" sz="1400" dirty="0" err="1"/>
                        <a:t>Registered</a:t>
                      </a:r>
                      <a:endParaRPr lang="fr-BE" sz="1400" dirty="0"/>
                    </a:p>
                  </a:txBody>
                  <a:tcPr/>
                </a:tc>
                <a:tc>
                  <a:txBody>
                    <a:bodyPr/>
                    <a:lstStyle/>
                    <a:p>
                      <a:r>
                        <a:rPr lang="it-IT" sz="1400" dirty="0" err="1"/>
                        <a:t>Used</a:t>
                      </a:r>
                      <a:endParaRPr lang="fr-BE" sz="1400" dirty="0"/>
                    </a:p>
                  </a:txBody>
                  <a:tcPr/>
                </a:tc>
                <a:tc>
                  <a:txBody>
                    <a:bodyPr/>
                    <a:lstStyle/>
                    <a:p>
                      <a:r>
                        <a:rPr lang="it-IT" sz="1400" dirty="0" err="1"/>
                        <a:t>Accepted</a:t>
                      </a:r>
                      <a:endParaRPr lang="fr-BE" sz="1400" dirty="0"/>
                    </a:p>
                  </a:txBody>
                  <a:tcPr/>
                </a:tc>
                <a:extLst>
                  <a:ext uri="{0D108BD9-81ED-4DB2-BD59-A6C34878D82A}">
                    <a16:rowId xmlns:a16="http://schemas.microsoft.com/office/drawing/2014/main" val="824736954"/>
                  </a:ext>
                </a:extLst>
              </a:tr>
              <a:tr h="2206257">
                <a:tc vMerge="1">
                  <a:txBody>
                    <a:bodyPr/>
                    <a:lstStyle/>
                    <a:p>
                      <a:endParaRPr lang="fr-BE" dirty="0"/>
                    </a:p>
                  </a:txBody>
                  <a:tcPr/>
                </a:tc>
                <a:tc>
                  <a:txBody>
                    <a:bodyPr/>
                    <a:lstStyle/>
                    <a:p>
                      <a:r>
                        <a:rPr lang="it-IT" sz="1400" dirty="0" err="1"/>
                        <a:t>Telecommunications</a:t>
                      </a:r>
                      <a:r>
                        <a:rPr lang="it-IT" sz="1400" dirty="0"/>
                        <a:t> services </a:t>
                      </a:r>
                      <a:endParaRPr lang="fr-BE" sz="1400" dirty="0"/>
                    </a:p>
                  </a:txBody>
                  <a:tcPr/>
                </a:tc>
                <a:tc>
                  <a:txBody>
                    <a:bodyPr/>
                    <a:lstStyle/>
                    <a:p>
                      <a:pPr algn="l"/>
                      <a:r>
                        <a:rPr lang="fr-BE" sz="1400" dirty="0"/>
                        <a:t> Audio and </a:t>
                      </a:r>
                      <a:r>
                        <a:rPr lang="fr-BE" sz="1400" dirty="0" err="1"/>
                        <a:t>video</a:t>
                      </a:r>
                      <a:r>
                        <a:rPr lang="fr-BE" sz="1400" dirty="0"/>
                        <a:t> communications services, </a:t>
                      </a:r>
                      <a:r>
                        <a:rPr lang="fr-BE" sz="1400" dirty="0" err="1"/>
                        <a:t>including</a:t>
                      </a:r>
                      <a:r>
                        <a:rPr lang="fr-BE" sz="1400" dirty="0"/>
                        <a:t> SMS, fax2mail, </a:t>
                      </a:r>
                      <a:r>
                        <a:rPr lang="fr-BE" sz="1400" dirty="0" err="1"/>
                        <a:t>sending</a:t>
                      </a:r>
                      <a:r>
                        <a:rPr lang="fr-BE" sz="1400" dirty="0"/>
                        <a:t> and </a:t>
                      </a:r>
                      <a:r>
                        <a:rPr lang="fr-BE" sz="1400" dirty="0" err="1"/>
                        <a:t>reception</a:t>
                      </a:r>
                      <a:r>
                        <a:rPr lang="fr-BE" sz="1400" dirty="0"/>
                        <a:t> of calls, </a:t>
                      </a:r>
                      <a:r>
                        <a:rPr lang="fr-BE" sz="1400" dirty="0" err="1"/>
                        <a:t>voice</a:t>
                      </a:r>
                      <a:r>
                        <a:rPr lang="fr-BE" sz="1400" dirty="0"/>
                        <a:t> messages, </a:t>
                      </a:r>
                      <a:r>
                        <a:rPr lang="fr-BE" sz="1400" dirty="0" err="1"/>
                        <a:t>video</a:t>
                      </a:r>
                      <a:r>
                        <a:rPr lang="fr-BE" sz="1400" dirty="0"/>
                        <a:t> </a:t>
                      </a:r>
                      <a:r>
                        <a:rPr lang="fr-BE" sz="1400" dirty="0" err="1"/>
                        <a:t>conferencing</a:t>
                      </a:r>
                      <a:r>
                        <a:rPr lang="fr-BE" sz="1400" dirty="0"/>
                        <a:t>, </a:t>
                      </a:r>
                      <a:r>
                        <a:rPr lang="fr-BE" sz="1400" dirty="0" err="1"/>
                        <a:t>WebRTC</a:t>
                      </a:r>
                      <a:r>
                        <a:rPr lang="fr-BE" sz="1400" dirty="0"/>
                        <a:t> (WEB Real-time communication)</a:t>
                      </a:r>
                    </a:p>
                  </a:txBody>
                  <a:tcPr/>
                </a:tc>
                <a:tc>
                  <a:txBody>
                    <a:bodyPr/>
                    <a:lstStyle/>
                    <a:p>
                      <a:r>
                        <a:rPr lang="it-IT" sz="1400" strike="sngStrike" dirty="0" err="1"/>
                        <a:t>Telecommunications</a:t>
                      </a:r>
                      <a:r>
                        <a:rPr lang="it-IT" sz="1400" strike="sngStrike" dirty="0"/>
                        <a:t> services </a:t>
                      </a:r>
                      <a:endParaRPr lang="fr-BE" sz="1400" strike="sngStrike" dirty="0"/>
                    </a:p>
                  </a:txBody>
                  <a:tcPr/>
                </a:tc>
                <a:extLst>
                  <a:ext uri="{0D108BD9-81ED-4DB2-BD59-A6C34878D82A}">
                    <a16:rowId xmlns:a16="http://schemas.microsoft.com/office/drawing/2014/main" val="3834785177"/>
                  </a:ext>
                </a:extLst>
              </a:tr>
              <a:tr h="1763610">
                <a:tc vMerge="1">
                  <a:txBody>
                    <a:bodyPr/>
                    <a:lstStyle/>
                    <a:p>
                      <a:endParaRPr lang="fr-BE" dirty="0"/>
                    </a:p>
                  </a:txBody>
                  <a:tcPr/>
                </a:tc>
                <a:tc gridSpan="3">
                  <a:txBody>
                    <a:bodyPr/>
                    <a:lstStyle/>
                    <a:p>
                      <a:pPr marL="285750" indent="-285750" algn="just">
                        <a:buFontTx/>
                        <a:buChar char="-"/>
                      </a:pPr>
                      <a:r>
                        <a:rPr lang="en-US" sz="1600" b="0" i="0" kern="1200" dirty="0">
                          <a:solidFill>
                            <a:schemeClr val="dk1"/>
                          </a:solidFill>
                          <a:effectLst/>
                          <a:latin typeface="+mn-lt"/>
                          <a:ea typeface="+mn-ea"/>
                          <a:cs typeface="+mn-cs"/>
                        </a:rPr>
                        <a:t>the Board of Appeal noted (…) that the category concerned was broad and included a variety of services that can, in principle, be divided into subcategories (p. 65); </a:t>
                      </a:r>
                    </a:p>
                    <a:p>
                      <a:pPr marL="285750" indent="-285750" algn="just">
                        <a:buFontTx/>
                        <a:buChar char="-"/>
                      </a:pPr>
                      <a:r>
                        <a:rPr lang="en-US" sz="1600" b="0" i="0" kern="1200" dirty="0">
                          <a:solidFill>
                            <a:schemeClr val="dk1"/>
                          </a:solidFill>
                          <a:effectLst/>
                          <a:latin typeface="+mn-lt"/>
                          <a:ea typeface="+mn-ea"/>
                          <a:cs typeface="+mn-cs"/>
                        </a:rPr>
                        <a:t>the Board of Appeal</a:t>
                      </a:r>
                      <a:r>
                        <a:rPr lang="en-US" sz="1600" b="1" i="0" kern="1200" dirty="0">
                          <a:solidFill>
                            <a:schemeClr val="dk1"/>
                          </a:solidFill>
                          <a:effectLst/>
                          <a:latin typeface="+mn-lt"/>
                          <a:ea typeface="+mn-ea"/>
                          <a:cs typeface="+mn-cs"/>
                        </a:rPr>
                        <a:t> should have examined, in a concrete manner, whether the services at issue, having regard to their purpose or their intended use, were part of one or more coherent subcategories </a:t>
                      </a:r>
                      <a:r>
                        <a:rPr lang="en-US" sz="1600" b="0" i="0" kern="1200" dirty="0">
                          <a:solidFill>
                            <a:schemeClr val="dk1"/>
                          </a:solidFill>
                          <a:effectLst/>
                          <a:latin typeface="+mn-lt"/>
                          <a:ea typeface="+mn-ea"/>
                          <a:cs typeface="+mn-cs"/>
                        </a:rPr>
                        <a:t>capable of being viewed independently, in particular by linking the services for which genuine use of the trade mark had been proven with the category of services covered by the registration of that mark (p. 65); </a:t>
                      </a:r>
                      <a:endParaRPr lang="fr-BE" sz="16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spTree>
    <p:extLst>
      <p:ext uri="{BB962C8B-B14F-4D97-AF65-F5344CB8AC3E}">
        <p14:creationId xmlns:p14="http://schemas.microsoft.com/office/powerpoint/2010/main" val="113653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a:xfrm>
            <a:off x="838200" y="365126"/>
            <a:ext cx="10515600" cy="1085606"/>
          </a:xfrm>
        </p:spPr>
        <p:txBody>
          <a:bodyPr>
            <a:normAutofit/>
          </a:bodyPr>
          <a:lstStyle/>
          <a:p>
            <a:r>
              <a:rPr lang="it-IT" dirty="0" err="1"/>
              <a:t>Applying</a:t>
            </a:r>
            <a:r>
              <a:rPr lang="it-IT" dirty="0"/>
              <a:t> the </a:t>
            </a:r>
            <a:r>
              <a:rPr lang="it-IT" dirty="0" err="1"/>
              <a:t>criteria</a:t>
            </a:r>
            <a:r>
              <a:rPr lang="it-IT" dirty="0"/>
              <a:t> to </a:t>
            </a:r>
            <a:r>
              <a:rPr lang="it-IT" dirty="0" err="1"/>
              <a:t>facts</a:t>
            </a:r>
            <a:r>
              <a:rPr lang="it-IT" dirty="0"/>
              <a:t> (2025)</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1142936918"/>
              </p:ext>
            </p:extLst>
          </p:nvPr>
        </p:nvGraphicFramePr>
        <p:xfrm>
          <a:off x="838200" y="1336433"/>
          <a:ext cx="10515600" cy="530901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443929">
                <a:tc rowSpan="3">
                  <a:txBody>
                    <a:bodyPr/>
                    <a:lstStyle/>
                    <a:p>
                      <a:r>
                        <a:rPr lang="it-IT" sz="1400" dirty="0"/>
                        <a:t>03/09/2025, </a:t>
                      </a:r>
                      <a:r>
                        <a:rPr lang="it-IT" sz="1400" dirty="0" err="1"/>
                        <a:t>Starbuzz</a:t>
                      </a:r>
                      <a:r>
                        <a:rPr lang="it-IT" sz="1400" dirty="0"/>
                        <a:t> </a:t>
                      </a:r>
                      <a:r>
                        <a:rPr lang="it-IT" sz="1400" dirty="0" err="1"/>
                        <a:t>Tobacco</a:t>
                      </a:r>
                      <a:r>
                        <a:rPr lang="it-IT" sz="1400" dirty="0"/>
                        <a:t>/EUIPO – </a:t>
                      </a:r>
                      <a:r>
                        <a:rPr lang="it-IT" sz="1400" dirty="0" err="1"/>
                        <a:t>Mayflix</a:t>
                      </a:r>
                      <a:r>
                        <a:rPr lang="it-IT" sz="1400" dirty="0"/>
                        <a:t> (Discovery), T-404/24, EU:T:2025:826</a:t>
                      </a:r>
                      <a:endParaRPr lang="fr-BE" sz="1400" dirty="0"/>
                    </a:p>
                  </a:txBody>
                  <a:tcPr/>
                </a:tc>
                <a:tc>
                  <a:txBody>
                    <a:bodyPr/>
                    <a:lstStyle/>
                    <a:p>
                      <a:r>
                        <a:rPr lang="it-IT" sz="1400" dirty="0" err="1"/>
                        <a:t>Registered</a:t>
                      </a:r>
                      <a:endParaRPr lang="fr-BE" sz="1400" dirty="0"/>
                    </a:p>
                  </a:txBody>
                  <a:tcPr/>
                </a:tc>
                <a:tc>
                  <a:txBody>
                    <a:bodyPr/>
                    <a:lstStyle/>
                    <a:p>
                      <a:r>
                        <a:rPr lang="it-IT" sz="1400" dirty="0" err="1"/>
                        <a:t>Used</a:t>
                      </a:r>
                      <a:endParaRPr lang="fr-BE" sz="1400" dirty="0"/>
                    </a:p>
                  </a:txBody>
                  <a:tcPr/>
                </a:tc>
                <a:tc>
                  <a:txBody>
                    <a:bodyPr/>
                    <a:lstStyle/>
                    <a:p>
                      <a:r>
                        <a:rPr lang="it-IT" sz="1400" dirty="0" err="1"/>
                        <a:t>Accepted</a:t>
                      </a:r>
                      <a:endParaRPr lang="fr-BE" sz="1400" dirty="0"/>
                    </a:p>
                  </a:txBody>
                  <a:tcPr/>
                </a:tc>
                <a:extLst>
                  <a:ext uri="{0D108BD9-81ED-4DB2-BD59-A6C34878D82A}">
                    <a16:rowId xmlns:a16="http://schemas.microsoft.com/office/drawing/2014/main" val="824736954"/>
                  </a:ext>
                </a:extLst>
              </a:tr>
              <a:tr h="2060929">
                <a:tc vMerge="1">
                  <a:txBody>
                    <a:bodyPr/>
                    <a:lstStyle/>
                    <a:p>
                      <a:endParaRPr lang="fr-BE" dirty="0"/>
                    </a:p>
                  </a:txBody>
                  <a:tcPr/>
                </a:tc>
                <a:tc>
                  <a:txBody>
                    <a:bodyPr/>
                    <a:lstStyle/>
                    <a:p>
                      <a:r>
                        <a:rPr lang="en-US" sz="1800" b="0" i="0" kern="1200" dirty="0">
                          <a:solidFill>
                            <a:schemeClr val="dk1"/>
                          </a:solidFill>
                          <a:effectLst/>
                          <a:latin typeface="+mn-lt"/>
                          <a:ea typeface="+mn-ea"/>
                          <a:cs typeface="+mn-cs"/>
                        </a:rPr>
                        <a:t>smokers’ articles, in particular hookahs</a:t>
                      </a:r>
                    </a:p>
                    <a:p>
                      <a:endParaRPr lang="fr-BE" sz="1400" dirty="0"/>
                    </a:p>
                    <a:p>
                      <a:endParaRPr lang="fr-BE" sz="1400" dirty="0"/>
                    </a:p>
                    <a:p>
                      <a:endParaRPr lang="fr-BE" sz="1400" dirty="0"/>
                    </a:p>
                  </a:txBody>
                  <a:tcPr/>
                </a:tc>
                <a:tc>
                  <a:txBody>
                    <a:bodyPr/>
                    <a:lstStyle/>
                    <a:p>
                      <a:r>
                        <a:rPr lang="fr-BE" sz="1400" dirty="0"/>
                        <a:t> stems for </a:t>
                      </a:r>
                      <a:r>
                        <a:rPr lang="fr-BE" sz="1400" dirty="0" err="1"/>
                        <a:t>hookahs</a:t>
                      </a:r>
                      <a:r>
                        <a:rPr lang="fr-BE" sz="1400" dirty="0"/>
                        <a:t> </a:t>
                      </a:r>
                    </a:p>
                  </a:txBody>
                  <a:tcPr/>
                </a:tc>
                <a:tc>
                  <a:txBody>
                    <a:bodyPr/>
                    <a:lstStyle/>
                    <a:p>
                      <a:r>
                        <a:rPr lang="it-IT" sz="1400" strike="noStrike" dirty="0" err="1"/>
                        <a:t>Hookahs</a:t>
                      </a:r>
                      <a:r>
                        <a:rPr lang="it-IT" sz="1400" strike="noStrike" dirty="0"/>
                        <a:t> </a:t>
                      </a:r>
                      <a:endParaRPr lang="fr-BE" sz="1400" strike="noStrike" dirty="0"/>
                    </a:p>
                  </a:txBody>
                  <a:tcPr/>
                </a:tc>
                <a:extLst>
                  <a:ext uri="{0D108BD9-81ED-4DB2-BD59-A6C34878D82A}">
                    <a16:rowId xmlns:a16="http://schemas.microsoft.com/office/drawing/2014/main" val="3834785177"/>
                  </a:ext>
                </a:extLst>
              </a:tr>
              <a:tr h="2726564">
                <a:tc vMerge="1">
                  <a:txBody>
                    <a:bodyPr/>
                    <a:lstStyle/>
                    <a:p>
                      <a:endParaRPr lang="fr-BE" dirty="0"/>
                    </a:p>
                  </a:txBody>
                  <a:tcPr/>
                </a:tc>
                <a:tc gridSpan="3">
                  <a:txBody>
                    <a:bodyPr/>
                    <a:lstStyle/>
                    <a:p>
                      <a:pPr marL="0" indent="0" algn="just">
                        <a:buFontTx/>
                        <a:buNone/>
                      </a:pPr>
                      <a:r>
                        <a:rPr lang="en-GB" sz="1800" kern="1200" dirty="0">
                          <a:solidFill>
                            <a:schemeClr val="dk1"/>
                          </a:solidFill>
                          <a:effectLst/>
                          <a:latin typeface="+mn-lt"/>
                          <a:ea typeface="+mn-ea"/>
                          <a:cs typeface="+mn-cs"/>
                        </a:rPr>
                        <a:t>the criterion of purpose, which is of fundamental importance in the definition of a subcategory of goods</a:t>
                      </a:r>
                      <a:r>
                        <a:rPr lang="en-GB" sz="1800" b="1" kern="1200" dirty="0">
                          <a:solidFill>
                            <a:schemeClr val="dk1"/>
                          </a:solidFill>
                          <a:effectLst/>
                          <a:latin typeface="+mn-lt"/>
                          <a:ea typeface="+mn-ea"/>
                          <a:cs typeface="+mn-cs"/>
                        </a:rPr>
                        <a:t>, must be determined not by reference to whether or not goods must be combined with other parts before they can be used, but according to the specific needs of the relevant public which those goods meet (p. 32);</a:t>
                      </a:r>
                    </a:p>
                    <a:p>
                      <a:pPr marL="0" indent="0" algn="just">
                        <a:buFontTx/>
                        <a:buNone/>
                      </a:pPr>
                      <a:endParaRPr lang="en-GB" sz="1800" b="1" kern="1200" dirty="0">
                        <a:solidFill>
                          <a:schemeClr val="dk1"/>
                        </a:solidFill>
                        <a:effectLst/>
                        <a:latin typeface="+mn-lt"/>
                        <a:ea typeface="+mn-ea"/>
                        <a:cs typeface="+mn-cs"/>
                      </a:endParaRPr>
                    </a:p>
                    <a:p>
                      <a:pPr marL="0" indent="0" algn="just">
                        <a:buFontTx/>
                        <a:buNone/>
                      </a:pPr>
                      <a:r>
                        <a:rPr lang="en-GB" sz="1800" b="0" kern="1200" dirty="0" err="1">
                          <a:solidFill>
                            <a:schemeClr val="dk1"/>
                          </a:solidFill>
                          <a:effectLst/>
                          <a:latin typeface="+mn-lt"/>
                          <a:ea typeface="+mn-ea"/>
                          <a:cs typeface="+mn-cs"/>
                        </a:rPr>
                        <a:t>BoA</a:t>
                      </a:r>
                      <a:r>
                        <a:rPr lang="en-GB" sz="1800" b="0" kern="1200" dirty="0">
                          <a:solidFill>
                            <a:schemeClr val="dk1"/>
                          </a:solidFill>
                          <a:effectLst/>
                          <a:latin typeface="+mn-lt"/>
                          <a:ea typeface="+mn-ea"/>
                          <a:cs typeface="+mn-cs"/>
                        </a:rPr>
                        <a:t> erred in concluding that the purpose of ‘stems for hookahs’ was different from that of ‘hookahs’ </a:t>
                      </a:r>
                      <a:r>
                        <a:rPr lang="en-GB" sz="1800" b="1" kern="1200" dirty="0">
                          <a:solidFill>
                            <a:schemeClr val="dk1"/>
                          </a:solidFill>
                          <a:effectLst/>
                          <a:latin typeface="+mn-lt"/>
                          <a:ea typeface="+mn-ea"/>
                          <a:cs typeface="+mn-cs"/>
                        </a:rPr>
                        <a:t>on the ground that the former must first be combined with other </a:t>
                      </a:r>
                      <a:r>
                        <a:rPr lang="en-GB" sz="1800" b="0" kern="1200" dirty="0">
                          <a:solidFill>
                            <a:schemeClr val="dk1"/>
                          </a:solidFill>
                          <a:effectLst/>
                          <a:latin typeface="+mn-lt"/>
                          <a:ea typeface="+mn-ea"/>
                          <a:cs typeface="+mn-cs"/>
                        </a:rPr>
                        <a:t>parts before they can be used (p. 34)</a:t>
                      </a:r>
                    </a:p>
                    <a:p>
                      <a:pPr marL="0" indent="0" algn="just">
                        <a:buFontTx/>
                        <a:buNone/>
                      </a:pPr>
                      <a:endParaRPr lang="fr-BE" sz="16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pic>
        <p:nvPicPr>
          <p:cNvPr id="5" name="Picture 4">
            <a:extLst>
              <a:ext uri="{FF2B5EF4-FFF2-40B4-BE49-F238E27FC236}">
                <a16:creationId xmlns:a16="http://schemas.microsoft.com/office/drawing/2014/main" id="{5EDA597E-E90E-4A1A-B044-9263CEEEF9E3}"/>
              </a:ext>
            </a:extLst>
          </p:cNvPr>
          <p:cNvPicPr>
            <a:picLocks noChangeAspect="1"/>
          </p:cNvPicPr>
          <p:nvPr/>
        </p:nvPicPr>
        <p:blipFill>
          <a:blip r:embed="rId2"/>
          <a:stretch>
            <a:fillRect/>
          </a:stretch>
        </p:blipFill>
        <p:spPr>
          <a:xfrm>
            <a:off x="3563815" y="2422039"/>
            <a:ext cx="1450731" cy="1450731"/>
          </a:xfrm>
          <a:prstGeom prst="rect">
            <a:avLst/>
          </a:prstGeom>
        </p:spPr>
      </p:pic>
      <p:pic>
        <p:nvPicPr>
          <p:cNvPr id="7" name="Picture 6">
            <a:extLst>
              <a:ext uri="{FF2B5EF4-FFF2-40B4-BE49-F238E27FC236}">
                <a16:creationId xmlns:a16="http://schemas.microsoft.com/office/drawing/2014/main" id="{0393FD60-840A-4D18-B16C-A5BC1705D104}"/>
              </a:ext>
            </a:extLst>
          </p:cNvPr>
          <p:cNvPicPr>
            <a:picLocks noChangeAspect="1"/>
          </p:cNvPicPr>
          <p:nvPr/>
        </p:nvPicPr>
        <p:blipFill>
          <a:blip r:embed="rId3"/>
          <a:stretch>
            <a:fillRect/>
          </a:stretch>
        </p:blipFill>
        <p:spPr>
          <a:xfrm>
            <a:off x="6183923" y="2377311"/>
            <a:ext cx="1450731" cy="1450731"/>
          </a:xfrm>
          <a:prstGeom prst="rect">
            <a:avLst/>
          </a:prstGeom>
        </p:spPr>
      </p:pic>
    </p:spTree>
    <p:extLst>
      <p:ext uri="{BB962C8B-B14F-4D97-AF65-F5344CB8AC3E}">
        <p14:creationId xmlns:p14="http://schemas.microsoft.com/office/powerpoint/2010/main" val="180423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p:txBody>
          <a:bodyPr/>
          <a:lstStyle/>
          <a:p>
            <a:r>
              <a:rPr lang="it-IT" dirty="0" err="1"/>
              <a:t>Applying</a:t>
            </a:r>
            <a:r>
              <a:rPr lang="it-IT" dirty="0"/>
              <a:t> the </a:t>
            </a:r>
            <a:r>
              <a:rPr lang="it-IT" dirty="0" err="1"/>
              <a:t>criteria</a:t>
            </a:r>
            <a:r>
              <a:rPr lang="it-IT" dirty="0"/>
              <a:t> to </a:t>
            </a:r>
            <a:r>
              <a:rPr lang="it-IT" dirty="0" err="1"/>
              <a:t>facts</a:t>
            </a:r>
            <a:r>
              <a:rPr lang="it-IT" dirty="0"/>
              <a:t> (2025) </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2541172393"/>
              </p:ext>
            </p:extLst>
          </p:nvPr>
        </p:nvGraphicFramePr>
        <p:xfrm>
          <a:off x="838200" y="1464117"/>
          <a:ext cx="10515600" cy="16617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296103">
                <a:tc rowSpan="3">
                  <a:txBody>
                    <a:bodyPr/>
                    <a:lstStyle/>
                    <a:p>
                      <a:endParaRPr lang="fr-BE" sz="15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824736954"/>
                  </a:ext>
                </a:extLst>
              </a:tr>
              <a:tr h="533953">
                <a:tc vMerge="1">
                  <a:txBody>
                    <a:bodyPr/>
                    <a:lstStyle/>
                    <a:p>
                      <a:endParaRPr lang="fr-BE" dirty="0"/>
                    </a:p>
                  </a:txBody>
                  <a:tcPr/>
                </a:tc>
                <a:tc>
                  <a:txBody>
                    <a:bodyPr/>
                    <a:lstStyle/>
                    <a:p>
                      <a:r>
                        <a:rPr lang="en-US" sz="1800" b="0" i="0" kern="1200" dirty="0">
                          <a:solidFill>
                            <a:schemeClr val="dk1"/>
                          </a:solidFill>
                          <a:effectLst/>
                          <a:latin typeface="+mn-lt"/>
                          <a:ea typeface="+mn-ea"/>
                          <a:cs typeface="+mn-cs"/>
                        </a:rPr>
                        <a:t>smokers’ articles, in particular hookahs</a:t>
                      </a:r>
                      <a:endParaRPr lang="fr-BE" sz="1500" dirty="0"/>
                    </a:p>
                  </a:txBody>
                  <a:tcPr/>
                </a:tc>
                <a:tc>
                  <a:txBody>
                    <a:bodyPr/>
                    <a:lstStyle/>
                    <a:p>
                      <a:endParaRPr lang="fr-BE" sz="1500" dirty="0"/>
                    </a:p>
                  </a:txBody>
                  <a:tcPr/>
                </a:tc>
                <a:tc>
                  <a:txBody>
                    <a:bodyPr/>
                    <a:lstStyle/>
                    <a:p>
                      <a:endParaRPr lang="fr-BE" sz="1500" dirty="0"/>
                    </a:p>
                  </a:txBody>
                  <a:tcPr/>
                </a:tc>
                <a:extLst>
                  <a:ext uri="{0D108BD9-81ED-4DB2-BD59-A6C34878D82A}">
                    <a16:rowId xmlns:a16="http://schemas.microsoft.com/office/drawing/2014/main" val="3834785177"/>
                  </a:ext>
                </a:extLst>
              </a:tr>
              <a:tr h="686420">
                <a:tc vMerge="1">
                  <a:txBody>
                    <a:bodyPr/>
                    <a:lstStyle/>
                    <a:p>
                      <a:endParaRPr lang="fr-BE" dirty="0"/>
                    </a:p>
                  </a:txBody>
                  <a:tcPr/>
                </a:tc>
                <a:tc gridSpan="3">
                  <a:txBody>
                    <a:bodyPr/>
                    <a:lstStyle/>
                    <a:p>
                      <a:endParaRPr lang="fr-BE" sz="15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graphicFrame>
        <p:nvGraphicFramePr>
          <p:cNvPr id="5" name="Table 5">
            <a:extLst>
              <a:ext uri="{FF2B5EF4-FFF2-40B4-BE49-F238E27FC236}">
                <a16:creationId xmlns:a16="http://schemas.microsoft.com/office/drawing/2014/main" id="{6B0C61BC-0666-4651-9F23-43AACD78F255}"/>
              </a:ext>
            </a:extLst>
          </p:cNvPr>
          <p:cNvGraphicFramePr>
            <a:graphicFrameLocks noGrp="1"/>
          </p:cNvGraphicFramePr>
          <p:nvPr>
            <p:extLst>
              <p:ext uri="{D42A27DB-BD31-4B8C-83A1-F6EECF244321}">
                <p14:modId xmlns:p14="http://schemas.microsoft.com/office/powerpoint/2010/main" val="1291522051"/>
              </p:ext>
            </p:extLst>
          </p:nvPr>
        </p:nvGraphicFramePr>
        <p:xfrm>
          <a:off x="838199" y="3163702"/>
          <a:ext cx="10515600" cy="156241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17716294"/>
                    </a:ext>
                  </a:extLst>
                </a:gridCol>
                <a:gridCol w="2628900">
                  <a:extLst>
                    <a:ext uri="{9D8B030D-6E8A-4147-A177-3AD203B41FA5}">
                      <a16:colId xmlns:a16="http://schemas.microsoft.com/office/drawing/2014/main" val="733288046"/>
                    </a:ext>
                  </a:extLst>
                </a:gridCol>
                <a:gridCol w="2628900">
                  <a:extLst>
                    <a:ext uri="{9D8B030D-6E8A-4147-A177-3AD203B41FA5}">
                      <a16:colId xmlns:a16="http://schemas.microsoft.com/office/drawing/2014/main" val="3513296730"/>
                    </a:ext>
                  </a:extLst>
                </a:gridCol>
                <a:gridCol w="2628900">
                  <a:extLst>
                    <a:ext uri="{9D8B030D-6E8A-4147-A177-3AD203B41FA5}">
                      <a16:colId xmlns:a16="http://schemas.microsoft.com/office/drawing/2014/main" val="1861998933"/>
                    </a:ext>
                  </a:extLst>
                </a:gridCol>
              </a:tblGrid>
              <a:tr h="291307">
                <a:tc rowSpan="3">
                  <a:txBody>
                    <a:bodyPr/>
                    <a:lstStyle/>
                    <a:p>
                      <a:endParaRPr lang="fr-BE" sz="1500" dirty="0"/>
                    </a:p>
                  </a:txBody>
                  <a:tcPr/>
                </a:tc>
                <a:tc>
                  <a:txBody>
                    <a:bodyPr/>
                    <a:lstStyle/>
                    <a:p>
                      <a:r>
                        <a:rPr lang="it-IT" sz="1500" dirty="0" err="1"/>
                        <a:t>Registered</a:t>
                      </a:r>
                      <a:endParaRPr lang="fr-BE" sz="1500" dirty="0"/>
                    </a:p>
                  </a:txBody>
                  <a:tcPr/>
                </a:tc>
                <a:tc>
                  <a:txBody>
                    <a:bodyPr/>
                    <a:lstStyle/>
                    <a:p>
                      <a:r>
                        <a:rPr lang="it-IT" sz="1500" dirty="0" err="1"/>
                        <a:t>Used</a:t>
                      </a:r>
                      <a:endParaRPr lang="fr-BE" sz="1500" dirty="0"/>
                    </a:p>
                  </a:txBody>
                  <a:tcPr/>
                </a:tc>
                <a:tc>
                  <a:txBody>
                    <a:bodyPr/>
                    <a:lstStyle/>
                    <a:p>
                      <a:r>
                        <a:rPr lang="it-IT" sz="1500" dirty="0" err="1"/>
                        <a:t>Accepted</a:t>
                      </a:r>
                      <a:endParaRPr lang="fr-BE" sz="1500" dirty="0"/>
                    </a:p>
                  </a:txBody>
                  <a:tcPr/>
                </a:tc>
                <a:extLst>
                  <a:ext uri="{0D108BD9-81ED-4DB2-BD59-A6C34878D82A}">
                    <a16:rowId xmlns:a16="http://schemas.microsoft.com/office/drawing/2014/main" val="310856912"/>
                  </a:ext>
                </a:extLst>
              </a:tr>
              <a:tr h="665845">
                <a:tc vMerge="1">
                  <a:txBody>
                    <a:bodyPr/>
                    <a:lstStyle/>
                    <a:p>
                      <a:endParaRPr lang="fr-BE" dirty="0"/>
                    </a:p>
                  </a:txBody>
                  <a:tcPr/>
                </a:tc>
                <a:tc>
                  <a:txBody>
                    <a:bodyPr/>
                    <a:lstStyle/>
                    <a:p>
                      <a:endParaRPr lang="fr-BE" sz="1400" dirty="0"/>
                    </a:p>
                  </a:txBody>
                  <a:tcPr/>
                </a:tc>
                <a:tc>
                  <a:txBody>
                    <a:bodyPr/>
                    <a:lstStyle/>
                    <a:p>
                      <a:endParaRPr lang="fr-BE" sz="1400" dirty="0"/>
                    </a:p>
                  </a:txBody>
                  <a:tcPr/>
                </a:tc>
                <a:tc>
                  <a:txBody>
                    <a:bodyPr/>
                    <a:lstStyle/>
                    <a:p>
                      <a:endParaRPr lang="fr-BE" sz="1400" dirty="0"/>
                    </a:p>
                  </a:txBody>
                  <a:tcPr/>
                </a:tc>
                <a:extLst>
                  <a:ext uri="{0D108BD9-81ED-4DB2-BD59-A6C34878D82A}">
                    <a16:rowId xmlns:a16="http://schemas.microsoft.com/office/drawing/2014/main" val="1337242839"/>
                  </a:ext>
                </a:extLst>
              </a:tr>
              <a:tr h="576532">
                <a:tc vMerge="1">
                  <a:txBody>
                    <a:bodyPr/>
                    <a:lstStyle/>
                    <a:p>
                      <a:endParaRPr lang="fr-BE" dirty="0"/>
                    </a:p>
                  </a:txBody>
                  <a:tcPr/>
                </a:tc>
                <a:tc gridSpan="3">
                  <a:txBody>
                    <a:bodyPr/>
                    <a:lstStyle/>
                    <a:p>
                      <a:pPr algn="just"/>
                      <a:endParaRPr lang="fr-BE" sz="1400" dirty="0"/>
                    </a:p>
                  </a:txBody>
                  <a:tcPr/>
                </a:tc>
                <a:tc hMerge="1">
                  <a:txBody>
                    <a:bodyPr/>
                    <a:lstStyle/>
                    <a:p>
                      <a:endParaRPr lang="fr-BE"/>
                    </a:p>
                  </a:txBody>
                  <a:tcPr/>
                </a:tc>
                <a:tc hMerge="1">
                  <a:txBody>
                    <a:bodyPr/>
                    <a:lstStyle/>
                    <a:p>
                      <a:endParaRPr lang="fr-BE" dirty="0"/>
                    </a:p>
                  </a:txBody>
                  <a:tcPr/>
                </a:tc>
                <a:extLst>
                  <a:ext uri="{0D108BD9-81ED-4DB2-BD59-A6C34878D82A}">
                    <a16:rowId xmlns:a16="http://schemas.microsoft.com/office/drawing/2014/main" val="1039393086"/>
                  </a:ext>
                </a:extLst>
              </a:tr>
            </a:tbl>
          </a:graphicData>
        </a:graphic>
      </p:graphicFrame>
      <p:graphicFrame>
        <p:nvGraphicFramePr>
          <p:cNvPr id="7" name="Table 7">
            <a:extLst>
              <a:ext uri="{FF2B5EF4-FFF2-40B4-BE49-F238E27FC236}">
                <a16:creationId xmlns:a16="http://schemas.microsoft.com/office/drawing/2014/main" id="{621C8627-5FD0-4E91-9768-26B604D35504}"/>
              </a:ext>
            </a:extLst>
          </p:cNvPr>
          <p:cNvGraphicFramePr>
            <a:graphicFrameLocks noGrp="1"/>
          </p:cNvGraphicFramePr>
          <p:nvPr>
            <p:extLst>
              <p:ext uri="{D42A27DB-BD31-4B8C-83A1-F6EECF244321}">
                <p14:modId xmlns:p14="http://schemas.microsoft.com/office/powerpoint/2010/main" val="3208718098"/>
              </p:ext>
            </p:extLst>
          </p:nvPr>
        </p:nvGraphicFramePr>
        <p:xfrm>
          <a:off x="838200" y="4863287"/>
          <a:ext cx="10515600" cy="177381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27227067"/>
                    </a:ext>
                  </a:extLst>
                </a:gridCol>
                <a:gridCol w="2628900">
                  <a:extLst>
                    <a:ext uri="{9D8B030D-6E8A-4147-A177-3AD203B41FA5}">
                      <a16:colId xmlns:a16="http://schemas.microsoft.com/office/drawing/2014/main" val="2316975599"/>
                    </a:ext>
                  </a:extLst>
                </a:gridCol>
                <a:gridCol w="2628900">
                  <a:extLst>
                    <a:ext uri="{9D8B030D-6E8A-4147-A177-3AD203B41FA5}">
                      <a16:colId xmlns:a16="http://schemas.microsoft.com/office/drawing/2014/main" val="1279962395"/>
                    </a:ext>
                  </a:extLst>
                </a:gridCol>
                <a:gridCol w="2628900">
                  <a:extLst>
                    <a:ext uri="{9D8B030D-6E8A-4147-A177-3AD203B41FA5}">
                      <a16:colId xmlns:a16="http://schemas.microsoft.com/office/drawing/2014/main" val="3643945149"/>
                    </a:ext>
                  </a:extLst>
                </a:gridCol>
              </a:tblGrid>
              <a:tr h="334401">
                <a:tc rowSpan="3">
                  <a:txBody>
                    <a:bodyPr/>
                    <a:lstStyle/>
                    <a:p>
                      <a:endParaRPr lang="fr-BE" sz="15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r>
                        <a:rPr lang="it-IT" sz="1600" dirty="0"/>
                        <a:t> </a:t>
                      </a:r>
                      <a:endParaRPr lang="fr-BE" sz="1600" dirty="0"/>
                    </a:p>
                  </a:txBody>
                  <a:tcPr/>
                </a:tc>
                <a:extLst>
                  <a:ext uri="{0D108BD9-81ED-4DB2-BD59-A6C34878D82A}">
                    <a16:rowId xmlns:a16="http://schemas.microsoft.com/office/drawing/2014/main" val="4093346489"/>
                  </a:ext>
                </a:extLst>
              </a:tr>
              <a:tr h="739795">
                <a:tc vMerge="1">
                  <a:txBody>
                    <a:bodyPr/>
                    <a:lstStyle/>
                    <a:p>
                      <a:endParaRPr lang="fr-BE"/>
                    </a:p>
                  </a:txBody>
                  <a:tcPr/>
                </a:tc>
                <a:tc>
                  <a:txBody>
                    <a:bodyPr/>
                    <a:lstStyle/>
                    <a:p>
                      <a:endParaRPr lang="fr-BE" sz="1500" dirty="0"/>
                    </a:p>
                  </a:txBody>
                  <a:tcPr/>
                </a:tc>
                <a:tc>
                  <a:txBody>
                    <a:bodyPr/>
                    <a:lstStyle/>
                    <a:p>
                      <a:endParaRPr lang="fr-BE" sz="1500" dirty="0"/>
                    </a:p>
                  </a:txBody>
                  <a:tcPr/>
                </a:tc>
                <a:tc>
                  <a:txBody>
                    <a:bodyPr/>
                    <a:lstStyle/>
                    <a:p>
                      <a:endParaRPr lang="fr-BE" sz="1600" dirty="0"/>
                    </a:p>
                  </a:txBody>
                  <a:tcPr/>
                </a:tc>
                <a:extLst>
                  <a:ext uri="{0D108BD9-81ED-4DB2-BD59-A6C34878D82A}">
                    <a16:rowId xmlns:a16="http://schemas.microsoft.com/office/drawing/2014/main" val="1244379473"/>
                  </a:ext>
                </a:extLst>
              </a:tr>
              <a:tr h="698742">
                <a:tc vMerge="1">
                  <a:txBody>
                    <a:bodyPr/>
                    <a:lstStyle/>
                    <a:p>
                      <a:endParaRPr lang="fr-BE" dirty="0"/>
                    </a:p>
                  </a:txBody>
                  <a:tcPr/>
                </a:tc>
                <a:tc gridSpan="3">
                  <a:txBody>
                    <a:bodyPr/>
                    <a:lstStyle/>
                    <a:p>
                      <a:pPr algn="just"/>
                      <a:endParaRPr lang="fr-BE" sz="15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43027706"/>
                  </a:ext>
                </a:extLst>
              </a:tr>
            </a:tbl>
          </a:graphicData>
        </a:graphic>
      </p:graphicFrame>
      <p:graphicFrame>
        <p:nvGraphicFramePr>
          <p:cNvPr id="6" name="Table 4">
            <a:extLst>
              <a:ext uri="{FF2B5EF4-FFF2-40B4-BE49-F238E27FC236}">
                <a16:creationId xmlns:a16="http://schemas.microsoft.com/office/drawing/2014/main" id="{BB6CAA07-4157-4B37-A4A7-7815CFE77934}"/>
              </a:ext>
            </a:extLst>
          </p:cNvPr>
          <p:cNvGraphicFramePr>
            <a:graphicFrameLocks/>
          </p:cNvGraphicFramePr>
          <p:nvPr>
            <p:extLst>
              <p:ext uri="{D42A27DB-BD31-4B8C-83A1-F6EECF244321}">
                <p14:modId xmlns:p14="http://schemas.microsoft.com/office/powerpoint/2010/main" val="1554602115"/>
              </p:ext>
            </p:extLst>
          </p:nvPr>
        </p:nvGraphicFramePr>
        <p:xfrm>
          <a:off x="838200" y="1336433"/>
          <a:ext cx="10515600" cy="550703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416871">
                <a:tc rowSpan="3">
                  <a:txBody>
                    <a:bodyPr/>
                    <a:lstStyle/>
                    <a:p>
                      <a:r>
                        <a:rPr lang="it-IT" sz="1500" dirty="0"/>
                        <a:t>09/07/2025, </a:t>
                      </a:r>
                      <a:r>
                        <a:rPr lang="fr-BE" sz="1500" b="1" i="0" kern="1200" dirty="0" err="1">
                          <a:solidFill>
                            <a:schemeClr val="lt1"/>
                          </a:solidFill>
                          <a:effectLst/>
                          <a:latin typeface="+mn-lt"/>
                          <a:ea typeface="+mn-ea"/>
                          <a:cs typeface="+mn-cs"/>
                        </a:rPr>
                        <a:t>Bouwbenodigdheden</a:t>
                      </a:r>
                      <a:r>
                        <a:rPr lang="fr-BE" sz="1500" b="1" i="0" kern="1200" dirty="0">
                          <a:solidFill>
                            <a:schemeClr val="lt1"/>
                          </a:solidFill>
                          <a:effectLst/>
                          <a:latin typeface="+mn-lt"/>
                          <a:ea typeface="+mn-ea"/>
                          <a:cs typeface="+mn-cs"/>
                        </a:rPr>
                        <a:t> Hoogeveen/EUIPO – </a:t>
                      </a:r>
                      <a:r>
                        <a:rPr lang="fr-BE" sz="1500" b="1" i="0" kern="1200" dirty="0" err="1">
                          <a:solidFill>
                            <a:schemeClr val="lt1"/>
                          </a:solidFill>
                          <a:effectLst/>
                          <a:latin typeface="+mn-lt"/>
                          <a:ea typeface="+mn-ea"/>
                          <a:cs typeface="+mn-cs"/>
                        </a:rPr>
                        <a:t>Pürschel</a:t>
                      </a:r>
                      <a:r>
                        <a:rPr lang="fr-BE" sz="1500" b="1" i="0" kern="1200" dirty="0">
                          <a:solidFill>
                            <a:schemeClr val="lt1"/>
                          </a:solidFill>
                          <a:effectLst/>
                          <a:latin typeface="+mn-lt"/>
                          <a:ea typeface="+mn-ea"/>
                          <a:cs typeface="+mn-cs"/>
                        </a:rPr>
                        <a:t> (BIENENBEISSER), T-144/24, EU:T:2025:804 (</a:t>
                      </a:r>
                      <a:r>
                        <a:rPr lang="fr-BE" sz="1500" b="1" i="0" kern="1200" dirty="0" err="1">
                          <a:solidFill>
                            <a:schemeClr val="lt1"/>
                          </a:solidFill>
                          <a:effectLst/>
                          <a:latin typeface="+mn-lt"/>
                          <a:ea typeface="+mn-ea"/>
                          <a:cs typeface="+mn-cs"/>
                        </a:rPr>
                        <a:t>extended</a:t>
                      </a:r>
                      <a:r>
                        <a:rPr lang="fr-BE" sz="1500" b="1" i="0" kern="1200" dirty="0">
                          <a:solidFill>
                            <a:schemeClr val="lt1"/>
                          </a:solidFill>
                          <a:effectLst/>
                          <a:latin typeface="+mn-lt"/>
                          <a:ea typeface="+mn-ea"/>
                          <a:cs typeface="+mn-cs"/>
                        </a:rPr>
                        <a:t> composition)</a:t>
                      </a:r>
                      <a:endParaRPr lang="fr-BE" sz="1500" dirty="0"/>
                    </a:p>
                  </a:txBody>
                  <a:tcPr/>
                </a:tc>
                <a:tc>
                  <a:txBody>
                    <a:bodyPr/>
                    <a:lstStyle/>
                    <a:p>
                      <a:r>
                        <a:rPr lang="it-IT" sz="1400" dirty="0" err="1"/>
                        <a:t>Registered</a:t>
                      </a:r>
                      <a:endParaRPr lang="fr-BE" sz="1400" dirty="0"/>
                    </a:p>
                  </a:txBody>
                  <a:tcPr/>
                </a:tc>
                <a:tc>
                  <a:txBody>
                    <a:bodyPr/>
                    <a:lstStyle/>
                    <a:p>
                      <a:r>
                        <a:rPr lang="it-IT" sz="1400" dirty="0" err="1"/>
                        <a:t>Used</a:t>
                      </a:r>
                      <a:endParaRPr lang="fr-BE" sz="1400" dirty="0"/>
                    </a:p>
                  </a:txBody>
                  <a:tcPr/>
                </a:tc>
                <a:tc>
                  <a:txBody>
                    <a:bodyPr/>
                    <a:lstStyle/>
                    <a:p>
                      <a:r>
                        <a:rPr lang="it-IT" sz="1400" dirty="0" err="1"/>
                        <a:t>Accepted</a:t>
                      </a:r>
                      <a:endParaRPr lang="fr-BE" sz="1400" dirty="0"/>
                    </a:p>
                  </a:txBody>
                  <a:tcPr/>
                </a:tc>
                <a:extLst>
                  <a:ext uri="{0D108BD9-81ED-4DB2-BD59-A6C34878D82A}">
                    <a16:rowId xmlns:a16="http://schemas.microsoft.com/office/drawing/2014/main" val="824736954"/>
                  </a:ext>
                </a:extLst>
              </a:tr>
              <a:tr h="1553896">
                <a:tc vMerge="1">
                  <a:txBody>
                    <a:bodyPr/>
                    <a:lstStyle/>
                    <a:p>
                      <a:endParaRPr lang="fr-BE" dirty="0"/>
                    </a:p>
                  </a:txBody>
                  <a:tcPr/>
                </a:tc>
                <a:tc>
                  <a:txBody>
                    <a:bodyPr/>
                    <a:lstStyle/>
                    <a:p>
                      <a:r>
                        <a:rPr lang="en-US" sz="1800" b="0" i="0" kern="1200" dirty="0">
                          <a:solidFill>
                            <a:schemeClr val="dk1"/>
                          </a:solidFill>
                          <a:effectLst/>
                          <a:latin typeface="+mn-lt"/>
                          <a:ea typeface="+mn-ea"/>
                          <a:cs typeface="+mn-cs"/>
                        </a:rPr>
                        <a:t>‘</a:t>
                      </a:r>
                      <a:r>
                        <a:rPr lang="en-US" sz="1600" b="1" i="0" kern="1200" dirty="0">
                          <a:solidFill>
                            <a:schemeClr val="dk1"/>
                          </a:solidFill>
                          <a:effectLst/>
                          <a:latin typeface="+mn-lt"/>
                          <a:ea typeface="+mn-ea"/>
                          <a:cs typeface="+mn-cs"/>
                        </a:rPr>
                        <a:t>Metal </a:t>
                      </a:r>
                      <a:r>
                        <a:rPr lang="en-US" sz="1600" b="0" i="0" kern="1200" dirty="0">
                          <a:solidFill>
                            <a:schemeClr val="dk1"/>
                          </a:solidFill>
                          <a:effectLst/>
                          <a:latin typeface="+mn-lt"/>
                          <a:ea typeface="+mn-ea"/>
                          <a:cs typeface="+mn-cs"/>
                        </a:rPr>
                        <a:t>building materials, including air vents” (class 6);</a:t>
                      </a:r>
                    </a:p>
                    <a:p>
                      <a:r>
                        <a:rPr lang="en-US" sz="1600" b="0" i="0" kern="1200" dirty="0">
                          <a:solidFill>
                            <a:schemeClr val="dk1"/>
                          </a:solidFill>
                          <a:effectLst/>
                          <a:latin typeface="+mn-lt"/>
                          <a:ea typeface="+mn-ea"/>
                          <a:cs typeface="+mn-cs"/>
                        </a:rPr>
                        <a:t>Building materials (</a:t>
                      </a:r>
                      <a:r>
                        <a:rPr lang="en-US" sz="1600" b="1" i="0" kern="1200" dirty="0">
                          <a:solidFill>
                            <a:schemeClr val="dk1"/>
                          </a:solidFill>
                          <a:effectLst/>
                          <a:latin typeface="+mn-lt"/>
                          <a:ea typeface="+mn-ea"/>
                          <a:cs typeface="+mn-cs"/>
                        </a:rPr>
                        <a:t>non-metallic</a:t>
                      </a:r>
                      <a:r>
                        <a:rPr lang="en-US" sz="1600" b="0" i="0" kern="1200" dirty="0">
                          <a:solidFill>
                            <a:schemeClr val="dk1"/>
                          </a:solidFill>
                          <a:effectLst/>
                          <a:latin typeface="+mn-lt"/>
                          <a:ea typeface="+mn-ea"/>
                          <a:cs typeface="+mn-cs"/>
                        </a:rPr>
                        <a:t>), including air vents’ (class 19)</a:t>
                      </a:r>
                      <a:endParaRPr lang="fr-BE" sz="1400" dirty="0"/>
                    </a:p>
                  </a:txBody>
                  <a:tcPr/>
                </a:tc>
                <a:tc>
                  <a:txBody>
                    <a:bodyPr/>
                    <a:lstStyle/>
                    <a:p>
                      <a:r>
                        <a:rPr lang="it-IT" sz="1400" dirty="0" err="1"/>
                        <a:t>Metallic</a:t>
                      </a:r>
                      <a:r>
                        <a:rPr lang="it-IT" sz="1400" dirty="0"/>
                        <a:t> air </a:t>
                      </a:r>
                      <a:r>
                        <a:rPr lang="it-IT" sz="1400" dirty="0" err="1"/>
                        <a:t>vents</a:t>
                      </a:r>
                      <a:r>
                        <a:rPr lang="it-IT" sz="1400" dirty="0"/>
                        <a:t> in class 6; </a:t>
                      </a:r>
                      <a:endParaRPr lang="fr-BE" sz="1400" dirty="0"/>
                    </a:p>
                  </a:txBody>
                  <a:tcPr/>
                </a:tc>
                <a:tc>
                  <a:txBody>
                    <a:bodyPr/>
                    <a:lstStyle/>
                    <a:p>
                      <a:endParaRPr lang="fr-BE" sz="1400" strike="noStrike" dirty="0"/>
                    </a:p>
                  </a:txBody>
                  <a:tcPr/>
                </a:tc>
                <a:extLst>
                  <a:ext uri="{0D108BD9-81ED-4DB2-BD59-A6C34878D82A}">
                    <a16:rowId xmlns:a16="http://schemas.microsoft.com/office/drawing/2014/main" val="3834785177"/>
                  </a:ext>
                </a:extLst>
              </a:tr>
              <a:tr h="3436500">
                <a:tc vMerge="1">
                  <a:txBody>
                    <a:bodyPr/>
                    <a:lstStyle/>
                    <a:p>
                      <a:endParaRPr lang="fr-BE" dirty="0"/>
                    </a:p>
                  </a:txBody>
                  <a:tcPr/>
                </a:tc>
                <a:tc gridSpan="3">
                  <a:txBody>
                    <a:bodyPr/>
                    <a:lstStyle/>
                    <a:p>
                      <a:pPr marL="0" indent="0" algn="just">
                        <a:buFontTx/>
                        <a:buNone/>
                      </a:pPr>
                      <a:r>
                        <a:rPr lang="en-US" sz="1600" b="0" i="0" kern="1200" dirty="0">
                          <a:solidFill>
                            <a:schemeClr val="dk1"/>
                          </a:solidFill>
                          <a:effectLst/>
                          <a:latin typeface="+mn-lt"/>
                          <a:ea typeface="+mn-ea"/>
                          <a:cs typeface="+mn-cs"/>
                        </a:rPr>
                        <a:t>- the applicant argued that metallic and non-metallic air vents had </a:t>
                      </a:r>
                      <a:r>
                        <a:rPr lang="en-US" sz="1600" b="1" i="0" kern="1200" dirty="0">
                          <a:solidFill>
                            <a:schemeClr val="dk1"/>
                          </a:solidFill>
                          <a:effectLst/>
                          <a:latin typeface="+mn-lt"/>
                          <a:ea typeface="+mn-ea"/>
                          <a:cs typeface="+mn-cs"/>
                        </a:rPr>
                        <a:t>the same intended use and purpose,</a:t>
                      </a:r>
                      <a:r>
                        <a:rPr lang="en-US" sz="1600" b="0" i="0" kern="1200" dirty="0">
                          <a:solidFill>
                            <a:schemeClr val="dk1"/>
                          </a:solidFill>
                          <a:effectLst/>
                          <a:latin typeface="+mn-lt"/>
                          <a:ea typeface="+mn-ea"/>
                          <a:cs typeface="+mn-cs"/>
                        </a:rPr>
                        <a:t> namely </a:t>
                      </a:r>
                      <a:r>
                        <a:rPr lang="en-US" sz="1600" b="1" i="0" kern="1200" dirty="0">
                          <a:solidFill>
                            <a:schemeClr val="dk1"/>
                          </a:solidFill>
                          <a:effectLst/>
                          <a:latin typeface="+mn-lt"/>
                          <a:ea typeface="+mn-ea"/>
                          <a:cs typeface="+mn-cs"/>
                        </a:rPr>
                        <a:t>to prevent bees and other insects or vermin </a:t>
                      </a:r>
                      <a:r>
                        <a:rPr lang="en-US" sz="1600" b="0" i="0" kern="1200" dirty="0">
                          <a:solidFill>
                            <a:schemeClr val="dk1"/>
                          </a:solidFill>
                          <a:effectLst/>
                          <a:latin typeface="+mn-lt"/>
                          <a:ea typeface="+mn-ea"/>
                          <a:cs typeface="+mn-cs"/>
                        </a:rPr>
                        <a:t>from entering the spaces of brick structures, irrespective of the material in which those vents were manufactured. The applicant claimed that metallic and non-metallic air vents </a:t>
                      </a:r>
                      <a:r>
                        <a:rPr lang="en-US" sz="1600" b="1" i="0" kern="1200" dirty="0">
                          <a:solidFill>
                            <a:schemeClr val="dk1"/>
                          </a:solidFill>
                          <a:effectLst/>
                          <a:latin typeface="+mn-lt"/>
                          <a:ea typeface="+mn-ea"/>
                          <a:cs typeface="+mn-cs"/>
                        </a:rPr>
                        <a:t>belonged to the same homogeneous category of goods</a:t>
                      </a:r>
                      <a:r>
                        <a:rPr lang="en-US" sz="1600" b="0" i="0" kern="1200" dirty="0">
                          <a:solidFill>
                            <a:schemeClr val="dk1"/>
                          </a:solidFill>
                          <a:effectLst/>
                          <a:latin typeface="+mn-lt"/>
                          <a:ea typeface="+mn-ea"/>
                          <a:cs typeface="+mn-cs"/>
                        </a:rPr>
                        <a:t>, namely that of ‘air vents’ (40)</a:t>
                      </a:r>
                    </a:p>
                    <a:p>
                      <a:pPr marL="0" indent="0" algn="just">
                        <a:buFontTx/>
                        <a:buNone/>
                      </a:pP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BoA</a:t>
                      </a:r>
                      <a:r>
                        <a:rPr lang="en-US" sz="1600" b="0" i="0" kern="1200" dirty="0">
                          <a:solidFill>
                            <a:schemeClr val="dk1"/>
                          </a:solidFill>
                          <a:effectLst/>
                          <a:latin typeface="+mn-lt"/>
                          <a:ea typeface="+mn-ea"/>
                          <a:cs typeface="+mn-cs"/>
                        </a:rPr>
                        <a:t>: </a:t>
                      </a:r>
                      <a:r>
                        <a:rPr lang="en-US" sz="1600" b="0" i="1" kern="1200" dirty="0">
                          <a:solidFill>
                            <a:schemeClr val="dk1"/>
                          </a:solidFill>
                          <a:effectLst/>
                          <a:latin typeface="+mn-lt"/>
                          <a:ea typeface="+mn-ea"/>
                          <a:cs typeface="+mn-cs"/>
                        </a:rPr>
                        <a:t>that the fact that metallic air vents can have some similarities with air vents made of other materials was not relevant in the present case</a:t>
                      </a:r>
                      <a:r>
                        <a:rPr lang="en-US" sz="1600" b="0" i="0" kern="1200" dirty="0">
                          <a:solidFill>
                            <a:schemeClr val="dk1"/>
                          </a:solidFill>
                          <a:effectLst/>
                          <a:latin typeface="+mn-lt"/>
                          <a:ea typeface="+mn-ea"/>
                          <a:cs typeface="+mn-cs"/>
                        </a:rPr>
                        <a:t>;</a:t>
                      </a:r>
                    </a:p>
                    <a:p>
                      <a:pPr marL="285750" indent="-285750" algn="just">
                        <a:buFontTx/>
                        <a:buChar char="-"/>
                      </a:pPr>
                      <a:r>
                        <a:rPr lang="en-US" sz="1600" b="1" i="0" kern="1200" dirty="0">
                          <a:solidFill>
                            <a:schemeClr val="dk1"/>
                          </a:solidFill>
                          <a:effectLst/>
                          <a:latin typeface="+mn-lt"/>
                          <a:ea typeface="+mn-ea"/>
                          <a:cs typeface="+mn-cs"/>
                        </a:rPr>
                        <a:t>Failure to state reasons;</a:t>
                      </a:r>
                    </a:p>
                    <a:p>
                      <a:pPr marL="0" indent="0" algn="just">
                        <a:buFontTx/>
                        <a:buNone/>
                      </a:pPr>
                      <a:r>
                        <a:rPr lang="en-US" sz="1600" b="0" i="0" kern="1200" dirty="0">
                          <a:solidFill>
                            <a:schemeClr val="dk1"/>
                          </a:solidFill>
                          <a:effectLst/>
                          <a:latin typeface="+mn-lt"/>
                          <a:ea typeface="+mn-ea"/>
                          <a:cs typeface="+mn-cs"/>
                        </a:rPr>
                        <a:t>- the Nice Classification is not crucial; it “does not allow a trade mark to be registered for the category of goods ‘air vents’ in a single class, but requires such registration to be made in two different classes, depending on the material in which those vents are manufactured” (49)</a:t>
                      </a:r>
                    </a:p>
                    <a:p>
                      <a:pPr marL="0" indent="0" algn="just">
                        <a:buFontTx/>
                        <a:buNone/>
                      </a:pPr>
                      <a:endParaRPr lang="fr-BE" sz="16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spTree>
    <p:extLst>
      <p:ext uri="{BB962C8B-B14F-4D97-AF65-F5344CB8AC3E}">
        <p14:creationId xmlns:p14="http://schemas.microsoft.com/office/powerpoint/2010/main" val="304719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a:xfrm>
            <a:off x="838200" y="365126"/>
            <a:ext cx="10515600" cy="1085606"/>
          </a:xfrm>
        </p:spPr>
        <p:txBody>
          <a:bodyPr>
            <a:normAutofit/>
          </a:bodyPr>
          <a:lstStyle/>
          <a:p>
            <a:r>
              <a:rPr lang="it-IT" dirty="0" err="1"/>
              <a:t>Applying</a:t>
            </a:r>
            <a:r>
              <a:rPr lang="it-IT" dirty="0"/>
              <a:t> the </a:t>
            </a:r>
            <a:r>
              <a:rPr lang="it-IT" dirty="0" err="1"/>
              <a:t>criteria</a:t>
            </a:r>
            <a:r>
              <a:rPr lang="it-IT" dirty="0"/>
              <a:t> to </a:t>
            </a:r>
            <a:r>
              <a:rPr lang="it-IT" dirty="0" err="1"/>
              <a:t>facts</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947697850"/>
              </p:ext>
            </p:extLst>
          </p:nvPr>
        </p:nvGraphicFramePr>
        <p:xfrm>
          <a:off x="838200" y="1336432"/>
          <a:ext cx="10515600" cy="4185137"/>
        </p:xfrm>
        <a:graphic>
          <a:graphicData uri="http://schemas.openxmlformats.org/drawingml/2006/table">
            <a:tbl>
              <a:tblPr firstRow="1" bandRow="1">
                <a:tableStyleId>{5C22544A-7EE6-4342-B048-85BDC9FD1C3A}</a:tableStyleId>
              </a:tblPr>
              <a:tblGrid>
                <a:gridCol w="1500554">
                  <a:extLst>
                    <a:ext uri="{9D8B030D-6E8A-4147-A177-3AD203B41FA5}">
                      <a16:colId xmlns:a16="http://schemas.microsoft.com/office/drawing/2014/main" val="3392292483"/>
                    </a:ext>
                  </a:extLst>
                </a:gridCol>
                <a:gridCol w="3757246">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405291">
                <a:tc rowSpan="3">
                  <a:txBody>
                    <a:bodyPr/>
                    <a:lstStyle/>
                    <a:p>
                      <a:r>
                        <a:rPr lang="ro-RO" sz="1600" dirty="0"/>
                        <a:t>10/12/2025, </a:t>
                      </a:r>
                      <a:r>
                        <a:rPr lang="ro-RO" sz="1600" dirty="0" err="1"/>
                        <a:t>Vinatis</a:t>
                      </a:r>
                      <a:r>
                        <a:rPr lang="ro-RO" sz="1600" dirty="0"/>
                        <a:t>/EUIPO – </a:t>
                      </a:r>
                      <a:r>
                        <a:rPr lang="ro-RO" sz="1600" dirty="0" err="1"/>
                        <a:t>Vinites</a:t>
                      </a:r>
                      <a:r>
                        <a:rPr lang="it-IT" sz="1600" dirty="0"/>
                        <a:t> (VINATIS)</a:t>
                      </a:r>
                      <a:endParaRPr lang="fr-BE" sz="16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824736954"/>
                  </a:ext>
                </a:extLst>
              </a:tr>
              <a:tr h="1633662">
                <a:tc vMerge="1">
                  <a:txBody>
                    <a:bodyPr/>
                    <a:lstStyle/>
                    <a:p>
                      <a:endParaRPr lang="fr-BE" dirty="0"/>
                    </a:p>
                  </a:txBody>
                  <a:tcPr/>
                </a:tc>
                <a:tc>
                  <a:txBody>
                    <a:bodyPr/>
                    <a:lstStyle/>
                    <a:p>
                      <a:r>
                        <a:rPr lang="ro-RO" sz="1600" b="0" i="0" kern="1200" dirty="0">
                          <a:solidFill>
                            <a:schemeClr val="dk1"/>
                          </a:solidFill>
                          <a:effectLst/>
                          <a:latin typeface="+mn-lt"/>
                          <a:ea typeface="+mn-ea"/>
                          <a:cs typeface="+mn-cs"/>
                        </a:rPr>
                        <a:t>„</a:t>
                      </a:r>
                      <a:r>
                        <a:rPr lang="en-US" sz="1600" b="0" i="0" kern="1200" dirty="0">
                          <a:solidFill>
                            <a:schemeClr val="dk1"/>
                          </a:solidFill>
                          <a:effectLst/>
                          <a:latin typeface="+mn-lt"/>
                          <a:ea typeface="+mn-ea"/>
                          <a:cs typeface="+mn-cs"/>
                        </a:rPr>
                        <a:t>Export and import of goods, including the goods mentioned in Class 33 and the packaging; all the aforementioned services also in the context of wholesaling and retailing’</a:t>
                      </a:r>
                      <a:r>
                        <a:rPr lang="ro-RO" sz="1600" b="0" i="0" kern="1200" dirty="0">
                          <a:solidFill>
                            <a:schemeClr val="dk1"/>
                          </a:solidFill>
                          <a:effectLst/>
                          <a:latin typeface="+mn-lt"/>
                          <a:ea typeface="+mn-ea"/>
                          <a:cs typeface="+mn-cs"/>
                        </a:rPr>
                        <a:t>” (</a:t>
                      </a:r>
                      <a:r>
                        <a:rPr lang="ro-RO" sz="1600" b="0" i="0" kern="1200" dirty="0" err="1">
                          <a:solidFill>
                            <a:schemeClr val="dk1"/>
                          </a:solidFill>
                          <a:effectLst/>
                          <a:latin typeface="+mn-lt"/>
                          <a:ea typeface="+mn-ea"/>
                          <a:cs typeface="+mn-cs"/>
                        </a:rPr>
                        <a:t>class</a:t>
                      </a:r>
                      <a:r>
                        <a:rPr lang="ro-RO" sz="1600" b="0" i="0" kern="1200" dirty="0">
                          <a:solidFill>
                            <a:schemeClr val="dk1"/>
                          </a:solidFill>
                          <a:effectLst/>
                          <a:latin typeface="+mn-lt"/>
                          <a:ea typeface="+mn-ea"/>
                          <a:cs typeface="+mn-cs"/>
                        </a:rPr>
                        <a:t> 35)</a:t>
                      </a:r>
                      <a:endParaRPr lang="fr-BE" sz="1600" dirty="0"/>
                    </a:p>
                  </a:txBody>
                  <a:tcPr/>
                </a:tc>
                <a:tc>
                  <a:txBody>
                    <a:bodyPr/>
                    <a:lstStyle/>
                    <a:p>
                      <a:r>
                        <a:rPr lang="ro-RO" sz="1600" b="0" i="0" kern="1200" dirty="0">
                          <a:solidFill>
                            <a:schemeClr val="dk1"/>
                          </a:solidFill>
                          <a:effectLst/>
                          <a:latin typeface="+mn-lt"/>
                          <a:ea typeface="+mn-ea"/>
                          <a:cs typeface="+mn-cs"/>
                        </a:rPr>
                        <a:t>”</a:t>
                      </a:r>
                      <a:r>
                        <a:rPr lang="fr-BE" sz="1600" b="0" i="0" kern="1200" dirty="0">
                          <a:solidFill>
                            <a:schemeClr val="dk1"/>
                          </a:solidFill>
                          <a:effectLst/>
                          <a:latin typeface="+mn-lt"/>
                          <a:ea typeface="+mn-ea"/>
                          <a:cs typeface="+mn-cs"/>
                        </a:rPr>
                        <a:t>Import of </a:t>
                      </a:r>
                      <a:r>
                        <a:rPr lang="fr-BE" sz="1600" b="0" i="0" kern="1200" dirty="0" err="1">
                          <a:solidFill>
                            <a:schemeClr val="dk1"/>
                          </a:solidFill>
                          <a:effectLst/>
                          <a:latin typeface="+mn-lt"/>
                          <a:ea typeface="+mn-ea"/>
                          <a:cs typeface="+mn-cs"/>
                        </a:rPr>
                        <a:t>goods</a:t>
                      </a:r>
                      <a:r>
                        <a:rPr lang="ro-RO" sz="1600" b="0" i="0" kern="1200" dirty="0">
                          <a:solidFill>
                            <a:schemeClr val="dk1"/>
                          </a:solidFill>
                          <a:effectLst/>
                          <a:latin typeface="+mn-lt"/>
                          <a:ea typeface="+mn-ea"/>
                          <a:cs typeface="+mn-cs"/>
                        </a:rPr>
                        <a:t>”</a:t>
                      </a:r>
                      <a:endParaRPr lang="fr-B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600" b="0" i="0" kern="1200" dirty="0">
                          <a:solidFill>
                            <a:schemeClr val="dk1"/>
                          </a:solidFill>
                          <a:effectLst/>
                          <a:latin typeface="+mn-lt"/>
                          <a:ea typeface="+mn-ea"/>
                          <a:cs typeface="+mn-cs"/>
                        </a:rPr>
                        <a:t>”</a:t>
                      </a:r>
                      <a:r>
                        <a:rPr lang="fr-BE" sz="1600" b="0" i="0" kern="1200" dirty="0">
                          <a:solidFill>
                            <a:schemeClr val="dk1"/>
                          </a:solidFill>
                          <a:effectLst/>
                          <a:latin typeface="+mn-lt"/>
                          <a:ea typeface="+mn-ea"/>
                          <a:cs typeface="+mn-cs"/>
                        </a:rPr>
                        <a:t>Import of </a:t>
                      </a:r>
                      <a:r>
                        <a:rPr lang="fr-BE" sz="1600" b="0" i="0" kern="1200" dirty="0" err="1">
                          <a:solidFill>
                            <a:schemeClr val="dk1"/>
                          </a:solidFill>
                          <a:effectLst/>
                          <a:latin typeface="+mn-lt"/>
                          <a:ea typeface="+mn-ea"/>
                          <a:cs typeface="+mn-cs"/>
                        </a:rPr>
                        <a:t>goods</a:t>
                      </a:r>
                      <a:r>
                        <a:rPr lang="ro-RO" sz="1600" b="0" i="0" kern="1200" dirty="0">
                          <a:solidFill>
                            <a:schemeClr val="dk1"/>
                          </a:solidFill>
                          <a:effectLst/>
                          <a:latin typeface="+mn-lt"/>
                          <a:ea typeface="+mn-ea"/>
                          <a:cs typeface="+mn-cs"/>
                        </a:rPr>
                        <a:t>”</a:t>
                      </a:r>
                      <a:endParaRPr lang="fr-BE" sz="1600" dirty="0"/>
                    </a:p>
                    <a:p>
                      <a:endParaRPr lang="fr-BE" sz="1600" strike="sngStrike" dirty="0"/>
                    </a:p>
                  </a:txBody>
                  <a:tcPr/>
                </a:tc>
                <a:extLst>
                  <a:ext uri="{0D108BD9-81ED-4DB2-BD59-A6C34878D82A}">
                    <a16:rowId xmlns:a16="http://schemas.microsoft.com/office/drawing/2014/main" val="3834785177"/>
                  </a:ext>
                </a:extLst>
              </a:tr>
              <a:tr h="2146184">
                <a:tc vMerge="1">
                  <a:txBody>
                    <a:bodyPr/>
                    <a:lstStyle/>
                    <a:p>
                      <a:endParaRPr lang="fr-BE" dirty="0"/>
                    </a:p>
                  </a:txBody>
                  <a:tcPr/>
                </a:tc>
                <a:tc gridSpan="3">
                  <a:txBody>
                    <a:bodyPr/>
                    <a:lstStyle/>
                    <a:p>
                      <a:pPr marL="0" indent="0" algn="just">
                        <a:buFontTx/>
                        <a:buChar char="-"/>
                      </a:pPr>
                      <a:r>
                        <a:rPr lang="en-US" sz="1600" b="0" i="0" kern="1200" dirty="0">
                          <a:solidFill>
                            <a:schemeClr val="dk1"/>
                          </a:solidFill>
                          <a:effectLst/>
                          <a:latin typeface="+mn-lt"/>
                          <a:ea typeface="+mn-ea"/>
                          <a:cs typeface="+mn-cs"/>
                        </a:rPr>
                        <a:t> referred in its examination to the natural and usual meaning of the verbs ‘import’ and ‘export’, which, according to the </a:t>
                      </a:r>
                      <a:r>
                        <a:rPr lang="en-US" sz="1600" b="0" i="1" kern="1200" dirty="0">
                          <a:solidFill>
                            <a:schemeClr val="dk1"/>
                          </a:solidFill>
                          <a:effectLst/>
                          <a:latin typeface="+mn-lt"/>
                          <a:ea typeface="+mn-ea"/>
                          <a:cs typeface="+mn-cs"/>
                        </a:rPr>
                        <a:t>Oxford English Dictionary (p. 44)</a:t>
                      </a:r>
                    </a:p>
                    <a:p>
                      <a:pPr marL="0" indent="0" algn="just">
                        <a:buFontTx/>
                        <a:buChar char="-"/>
                      </a:pPr>
                      <a:r>
                        <a:rPr lang="en-US" sz="1600" b="0" i="0" kern="1200" dirty="0">
                          <a:solidFill>
                            <a:schemeClr val="dk1"/>
                          </a:solidFill>
                          <a:effectLst/>
                          <a:latin typeface="+mn-lt"/>
                          <a:ea typeface="+mn-ea"/>
                          <a:cs typeface="+mn-cs"/>
                        </a:rPr>
                        <a:t> the indication concerning the provision of those services ‘also in the context of wholesaling and retailing’ clearly and expressly demonstrates the intention to cover a range of services which are not exclusively related export-import agency (p. 47);</a:t>
                      </a:r>
                    </a:p>
                    <a:p>
                      <a:pPr marL="0" indent="0" algn="just">
                        <a:buFontTx/>
                        <a:buChar char="-"/>
                      </a:pPr>
                      <a:r>
                        <a:rPr lang="en-US" sz="1600" b="0" i="0" kern="1200" dirty="0">
                          <a:solidFill>
                            <a:schemeClr val="dk1"/>
                          </a:solidFill>
                          <a:effectLst/>
                          <a:latin typeface="+mn-lt"/>
                          <a:ea typeface="+mn-ea"/>
                          <a:cs typeface="+mn-cs"/>
                        </a:rPr>
                        <a:t> in the light of their purpose, </a:t>
                      </a:r>
                      <a:r>
                        <a:rPr lang="en-US" sz="1600" b="1" i="0" kern="1200" dirty="0">
                          <a:solidFill>
                            <a:schemeClr val="dk1"/>
                          </a:solidFill>
                          <a:effectLst/>
                          <a:latin typeface="+mn-lt"/>
                          <a:ea typeface="+mn-ea"/>
                          <a:cs typeface="+mn-cs"/>
                        </a:rPr>
                        <a:t>the subcategories of import services, on the one hand, and export services</a:t>
                      </a:r>
                      <a:r>
                        <a:rPr lang="en-US" sz="1600" b="0" i="0" kern="1200" dirty="0">
                          <a:solidFill>
                            <a:schemeClr val="dk1"/>
                          </a:solidFill>
                          <a:effectLst/>
                          <a:latin typeface="+mn-lt"/>
                          <a:ea typeface="+mn-ea"/>
                          <a:cs typeface="+mn-cs"/>
                        </a:rPr>
                        <a:t>, on the other, constitute, independent, precise and narrow subcategories (p. 74).</a:t>
                      </a:r>
                      <a:endParaRPr lang="fr-BE" sz="16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spTree>
    <p:extLst>
      <p:ext uri="{BB962C8B-B14F-4D97-AF65-F5344CB8AC3E}">
        <p14:creationId xmlns:p14="http://schemas.microsoft.com/office/powerpoint/2010/main" val="167306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A9D5-042B-415D-BD19-1E216EA3E049}"/>
              </a:ext>
            </a:extLst>
          </p:cNvPr>
          <p:cNvSpPr>
            <a:spLocks noGrp="1"/>
          </p:cNvSpPr>
          <p:nvPr>
            <p:ph type="title"/>
          </p:nvPr>
        </p:nvSpPr>
        <p:spPr/>
        <p:txBody>
          <a:bodyPr/>
          <a:lstStyle/>
          <a:p>
            <a:r>
              <a:rPr lang="it-IT" dirty="0" err="1"/>
              <a:t>Why</a:t>
            </a:r>
            <a:r>
              <a:rPr lang="it-IT" dirty="0"/>
              <a:t> «</a:t>
            </a:r>
            <a:r>
              <a:rPr lang="it-IT" dirty="0" err="1"/>
              <a:t>emerging</a:t>
            </a:r>
            <a:r>
              <a:rPr lang="it-IT" dirty="0"/>
              <a:t> </a:t>
            </a:r>
            <a:r>
              <a:rPr lang="it-IT" dirty="0" err="1"/>
              <a:t>role</a:t>
            </a:r>
            <a:r>
              <a:rPr lang="it-IT" dirty="0"/>
              <a:t>»?</a:t>
            </a:r>
            <a:endParaRPr lang="fr-BE" dirty="0"/>
          </a:p>
        </p:txBody>
      </p:sp>
      <p:sp>
        <p:nvSpPr>
          <p:cNvPr id="3" name="Content Placeholder 2">
            <a:extLst>
              <a:ext uri="{FF2B5EF4-FFF2-40B4-BE49-F238E27FC236}">
                <a16:creationId xmlns:a16="http://schemas.microsoft.com/office/drawing/2014/main" id="{C3415A8B-A52A-4A88-9448-72777B419B38}"/>
              </a:ext>
            </a:extLst>
          </p:cNvPr>
          <p:cNvSpPr>
            <a:spLocks noGrp="1"/>
          </p:cNvSpPr>
          <p:nvPr>
            <p:ph idx="1"/>
          </p:nvPr>
        </p:nvSpPr>
        <p:spPr/>
        <p:txBody>
          <a:bodyPr/>
          <a:lstStyle/>
          <a:p>
            <a:pPr>
              <a:buFontTx/>
              <a:buChar char="-"/>
            </a:pPr>
            <a:r>
              <a:rPr lang="it-IT" b="0" dirty="0" err="1"/>
              <a:t>well-established</a:t>
            </a:r>
            <a:r>
              <a:rPr lang="it-IT" b="0" dirty="0"/>
              <a:t> </a:t>
            </a:r>
            <a:r>
              <a:rPr lang="it-IT" b="0" dirty="0" err="1"/>
              <a:t>criterion</a:t>
            </a:r>
            <a:r>
              <a:rPr lang="it-IT" b="0" dirty="0"/>
              <a:t>: </a:t>
            </a:r>
            <a:r>
              <a:rPr lang="it-IT" b="0" dirty="0" err="1"/>
              <a:t>purpose</a:t>
            </a:r>
            <a:r>
              <a:rPr lang="it-IT" b="0" dirty="0"/>
              <a:t> and </a:t>
            </a:r>
            <a:r>
              <a:rPr lang="it-IT" b="0" dirty="0" err="1"/>
              <a:t>intended</a:t>
            </a:r>
            <a:r>
              <a:rPr lang="it-IT" b="0" dirty="0"/>
              <a:t> use</a:t>
            </a:r>
          </a:p>
          <a:p>
            <a:pPr>
              <a:buFontTx/>
              <a:buChar char="-"/>
            </a:pPr>
            <a:endParaRPr lang="it-IT" b="0" dirty="0"/>
          </a:p>
          <a:p>
            <a:pPr>
              <a:buFontTx/>
              <a:buChar char="-"/>
            </a:pPr>
            <a:r>
              <a:rPr lang="it-IT" b="0" dirty="0" err="1"/>
              <a:t>other</a:t>
            </a:r>
            <a:r>
              <a:rPr lang="it-IT" b="0" dirty="0"/>
              <a:t> </a:t>
            </a:r>
            <a:r>
              <a:rPr lang="it-IT" b="0" dirty="0" err="1"/>
              <a:t>characteristics</a:t>
            </a:r>
            <a:r>
              <a:rPr lang="it-IT" b="0" dirty="0"/>
              <a:t> – </a:t>
            </a:r>
            <a:r>
              <a:rPr lang="it-IT" b="0" dirty="0" err="1"/>
              <a:t>may</a:t>
            </a:r>
            <a:r>
              <a:rPr lang="it-IT" b="0" dirty="0"/>
              <a:t> serve to </a:t>
            </a:r>
            <a:r>
              <a:rPr lang="it-IT" b="0" dirty="0" err="1"/>
              <a:t>apply</a:t>
            </a:r>
            <a:r>
              <a:rPr lang="it-IT" b="0" dirty="0"/>
              <a:t> the </a:t>
            </a:r>
            <a:r>
              <a:rPr lang="it-IT" b="0" dirty="0" err="1"/>
              <a:t>main</a:t>
            </a:r>
            <a:r>
              <a:rPr lang="it-IT" b="0" dirty="0"/>
              <a:t> </a:t>
            </a:r>
            <a:r>
              <a:rPr lang="it-IT" b="0" dirty="0" err="1"/>
              <a:t>criterion</a:t>
            </a:r>
            <a:endParaRPr lang="it-IT" b="0" dirty="0"/>
          </a:p>
          <a:p>
            <a:pPr>
              <a:buFontTx/>
              <a:buChar char="-"/>
            </a:pPr>
            <a:endParaRPr lang="it-IT" b="0" dirty="0"/>
          </a:p>
          <a:p>
            <a:pPr>
              <a:buFontTx/>
              <a:buChar char="-"/>
            </a:pPr>
            <a:r>
              <a:rPr lang="it-IT" b="0" dirty="0" err="1"/>
              <a:t>difficult</a:t>
            </a:r>
            <a:r>
              <a:rPr lang="it-IT" b="0" dirty="0"/>
              <a:t> to </a:t>
            </a:r>
            <a:r>
              <a:rPr lang="it-IT" b="0" dirty="0" err="1"/>
              <a:t>establish</a:t>
            </a:r>
            <a:r>
              <a:rPr lang="it-IT" b="0" dirty="0"/>
              <a:t> «a </a:t>
            </a:r>
            <a:r>
              <a:rPr lang="it-IT" b="0" dirty="0" err="1"/>
              <a:t>tendency</a:t>
            </a:r>
            <a:r>
              <a:rPr lang="it-IT" b="0" dirty="0"/>
              <a:t>» or «a trend»</a:t>
            </a:r>
          </a:p>
          <a:p>
            <a:pPr marL="0" indent="0">
              <a:buNone/>
            </a:pPr>
            <a:endParaRPr lang="it-IT" b="0" dirty="0"/>
          </a:p>
          <a:p>
            <a:pPr>
              <a:buFontTx/>
              <a:buChar char="-"/>
            </a:pPr>
            <a:r>
              <a:rPr lang="it-IT" b="0" dirty="0"/>
              <a:t>«</a:t>
            </a:r>
            <a:r>
              <a:rPr lang="it-IT" b="0" dirty="0" err="1"/>
              <a:t>homogenous</a:t>
            </a:r>
            <a:r>
              <a:rPr lang="it-IT" b="0" dirty="0"/>
              <a:t> </a:t>
            </a:r>
            <a:r>
              <a:rPr lang="it-IT" b="0" dirty="0" err="1"/>
              <a:t>category</a:t>
            </a:r>
            <a:r>
              <a:rPr lang="it-IT" b="0" dirty="0"/>
              <a:t>» in a </a:t>
            </a:r>
            <a:r>
              <a:rPr lang="it-IT" b="0" dirty="0" err="1"/>
              <a:t>different</a:t>
            </a:r>
            <a:r>
              <a:rPr lang="it-IT" b="0" dirty="0"/>
              <a:t> </a:t>
            </a:r>
            <a:r>
              <a:rPr lang="it-IT" b="0" dirty="0" err="1"/>
              <a:t>context</a:t>
            </a:r>
            <a:endParaRPr lang="it-IT" b="0" dirty="0"/>
          </a:p>
          <a:p>
            <a:pPr>
              <a:buFontTx/>
              <a:buChar char="-"/>
            </a:pPr>
            <a:endParaRPr lang="it-IT" b="0" dirty="0"/>
          </a:p>
          <a:p>
            <a:pPr marL="0" indent="0">
              <a:buNone/>
            </a:pPr>
            <a:endParaRPr lang="fr-BE" dirty="0"/>
          </a:p>
        </p:txBody>
      </p:sp>
    </p:spTree>
    <p:extLst>
      <p:ext uri="{BB962C8B-B14F-4D97-AF65-F5344CB8AC3E}">
        <p14:creationId xmlns:p14="http://schemas.microsoft.com/office/powerpoint/2010/main" val="132872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46B4-BFFF-48EB-A90B-063BF96FBBFA}"/>
              </a:ext>
            </a:extLst>
          </p:cNvPr>
          <p:cNvSpPr>
            <a:spLocks noGrp="1"/>
          </p:cNvSpPr>
          <p:nvPr>
            <p:ph type="title"/>
          </p:nvPr>
        </p:nvSpPr>
        <p:spPr/>
        <p:txBody>
          <a:bodyPr/>
          <a:lstStyle/>
          <a:p>
            <a:r>
              <a:rPr lang="ro-RO" dirty="0" err="1"/>
              <a:t>Starting</a:t>
            </a:r>
            <a:r>
              <a:rPr lang="ro-RO" dirty="0"/>
              <a:t> </a:t>
            </a:r>
            <a:r>
              <a:rPr lang="ro-RO" dirty="0" err="1"/>
              <a:t>point</a:t>
            </a:r>
            <a:r>
              <a:rPr lang="ro-RO" dirty="0"/>
              <a:t>: Legal </a:t>
            </a:r>
            <a:r>
              <a:rPr lang="ro-RO" dirty="0" err="1"/>
              <a:t>basis</a:t>
            </a:r>
            <a:r>
              <a:rPr lang="ro-RO" dirty="0"/>
              <a:t> of </a:t>
            </a:r>
            <a:r>
              <a:rPr lang="ro-RO" dirty="0" err="1"/>
              <a:t>partial</a:t>
            </a:r>
            <a:r>
              <a:rPr lang="ro-RO" dirty="0"/>
              <a:t> </a:t>
            </a:r>
            <a:r>
              <a:rPr lang="ro-RO" dirty="0" err="1"/>
              <a:t>use</a:t>
            </a:r>
            <a:endParaRPr lang="fr-BE" dirty="0"/>
          </a:p>
        </p:txBody>
      </p:sp>
      <p:sp>
        <p:nvSpPr>
          <p:cNvPr id="3" name="Content Placeholder 2">
            <a:extLst>
              <a:ext uri="{FF2B5EF4-FFF2-40B4-BE49-F238E27FC236}">
                <a16:creationId xmlns:a16="http://schemas.microsoft.com/office/drawing/2014/main" id="{0C1D75B1-2DBA-46A8-B08C-0AEAC57CB629}"/>
              </a:ext>
            </a:extLst>
          </p:cNvPr>
          <p:cNvSpPr>
            <a:spLocks noGrp="1"/>
          </p:cNvSpPr>
          <p:nvPr>
            <p:ph idx="1"/>
          </p:nvPr>
        </p:nvSpPr>
        <p:spPr/>
        <p:txBody>
          <a:bodyPr/>
          <a:lstStyle/>
          <a:p>
            <a:pPr marL="0" indent="0">
              <a:buNone/>
            </a:pPr>
            <a:r>
              <a:rPr lang="ro-RO" b="0" dirty="0" err="1"/>
              <a:t>Regulation</a:t>
            </a:r>
            <a:r>
              <a:rPr lang="ro-RO" b="0" dirty="0"/>
              <a:t> 2017/1001 - </a:t>
            </a:r>
            <a:r>
              <a:rPr lang="ro-RO" b="0" dirty="0" err="1"/>
              <a:t>proof</a:t>
            </a:r>
            <a:r>
              <a:rPr lang="ro-RO" b="0" dirty="0"/>
              <a:t> of genuine </a:t>
            </a:r>
            <a:r>
              <a:rPr lang="ro-RO" b="0" dirty="0" err="1"/>
              <a:t>use</a:t>
            </a:r>
            <a:r>
              <a:rPr lang="ro-RO" b="0" dirty="0"/>
              <a:t> in:</a:t>
            </a:r>
          </a:p>
          <a:p>
            <a:pPr marL="0" indent="0">
              <a:buNone/>
            </a:pPr>
            <a:endParaRPr lang="ro-RO" b="0" dirty="0"/>
          </a:p>
          <a:p>
            <a:pPr marL="0" indent="0">
              <a:buNone/>
            </a:pPr>
            <a:r>
              <a:rPr lang="ro-RO" b="0" dirty="0" err="1"/>
              <a:t>Article</a:t>
            </a:r>
            <a:r>
              <a:rPr lang="ro-RO" b="0" dirty="0"/>
              <a:t> 47 (2) –</a:t>
            </a:r>
            <a:r>
              <a:rPr lang="it-IT" b="0" dirty="0"/>
              <a:t> </a:t>
            </a:r>
            <a:r>
              <a:rPr lang="ro-RO" b="0" dirty="0" err="1"/>
              <a:t>opposition</a:t>
            </a:r>
            <a:r>
              <a:rPr lang="ro-RO" b="0" dirty="0"/>
              <a:t> </a:t>
            </a:r>
            <a:r>
              <a:rPr lang="ro-RO" b="0" dirty="0" err="1"/>
              <a:t>proceedings</a:t>
            </a:r>
            <a:endParaRPr lang="ro-RO" b="0" dirty="0"/>
          </a:p>
          <a:p>
            <a:pPr marL="0" indent="0">
              <a:buNone/>
            </a:pPr>
            <a:r>
              <a:rPr lang="ro-RO" b="0" dirty="0" err="1"/>
              <a:t>Article</a:t>
            </a:r>
            <a:r>
              <a:rPr lang="ro-RO" b="0" dirty="0"/>
              <a:t> 64 (2) – </a:t>
            </a:r>
            <a:r>
              <a:rPr lang="ro-RO" b="0" dirty="0" err="1"/>
              <a:t>invalidity</a:t>
            </a:r>
            <a:r>
              <a:rPr lang="ro-RO" b="0" dirty="0"/>
              <a:t> </a:t>
            </a:r>
            <a:r>
              <a:rPr lang="ro-RO" b="0" dirty="0" err="1"/>
              <a:t>proceedings</a:t>
            </a:r>
            <a:endParaRPr lang="ro-RO" b="0" dirty="0"/>
          </a:p>
          <a:p>
            <a:pPr marL="0" indent="0" algn="just">
              <a:buNone/>
            </a:pPr>
            <a:r>
              <a:rPr lang="ro-RO" b="0" i="1" dirty="0"/>
              <a:t>”</a:t>
            </a:r>
            <a:r>
              <a:rPr lang="en-US" b="0" i="1" dirty="0"/>
              <a:t>only part of the goods or services</a:t>
            </a:r>
            <a:r>
              <a:rPr lang="ro-RO" b="0" i="1" dirty="0"/>
              <a:t>”</a:t>
            </a:r>
            <a:endParaRPr lang="it-IT" b="0" i="1" dirty="0"/>
          </a:p>
          <a:p>
            <a:pPr marL="0" indent="0" algn="just">
              <a:buNone/>
            </a:pPr>
            <a:endParaRPr lang="it-IT" b="0" i="1" dirty="0"/>
          </a:p>
          <a:p>
            <a:pPr marL="0" indent="0" algn="just">
              <a:buNone/>
            </a:pPr>
            <a:r>
              <a:rPr lang="ro-RO" b="0" dirty="0" err="1"/>
              <a:t>Article</a:t>
            </a:r>
            <a:r>
              <a:rPr lang="ro-RO" b="0" dirty="0"/>
              <a:t> 58 (1) a) </a:t>
            </a:r>
            <a:r>
              <a:rPr lang="ro-RO" b="0" dirty="0" err="1"/>
              <a:t>and</a:t>
            </a:r>
            <a:r>
              <a:rPr lang="ro-RO" b="0" dirty="0"/>
              <a:t> (2) – </a:t>
            </a:r>
            <a:r>
              <a:rPr lang="ro-RO" b="0" dirty="0" err="1"/>
              <a:t>revocation</a:t>
            </a:r>
            <a:r>
              <a:rPr lang="ro-RO" b="0" dirty="0"/>
              <a:t> </a:t>
            </a:r>
            <a:r>
              <a:rPr lang="ro-RO" b="0" dirty="0" err="1"/>
              <a:t>proceedings</a:t>
            </a:r>
            <a:endParaRPr lang="it-IT" b="0" dirty="0"/>
          </a:p>
          <a:p>
            <a:pPr marL="0" indent="0" algn="just">
              <a:buNone/>
            </a:pPr>
            <a:r>
              <a:rPr lang="ro-RO" b="0" i="1" dirty="0"/>
              <a:t>” </a:t>
            </a:r>
            <a:r>
              <a:rPr lang="en-US" b="0" i="1" dirty="0"/>
              <a:t>some of the goods or services</a:t>
            </a:r>
            <a:r>
              <a:rPr lang="ro-RO" b="0" i="1" dirty="0"/>
              <a:t>”</a:t>
            </a:r>
            <a:endParaRPr lang="ro-RO" b="0" dirty="0"/>
          </a:p>
          <a:p>
            <a:pPr marL="0" indent="0" algn="just">
              <a:buNone/>
            </a:pPr>
            <a:endParaRPr lang="fr-BE" b="0" i="1" dirty="0"/>
          </a:p>
        </p:txBody>
      </p:sp>
    </p:spTree>
    <p:extLst>
      <p:ext uri="{BB962C8B-B14F-4D97-AF65-F5344CB8AC3E}">
        <p14:creationId xmlns:p14="http://schemas.microsoft.com/office/powerpoint/2010/main" val="205075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5971-9499-4D93-B098-49F6C2E4E5E1}"/>
              </a:ext>
            </a:extLst>
          </p:cNvPr>
          <p:cNvSpPr>
            <a:spLocks noGrp="1"/>
          </p:cNvSpPr>
          <p:nvPr>
            <p:ph type="title"/>
          </p:nvPr>
        </p:nvSpPr>
        <p:spPr/>
        <p:txBody>
          <a:bodyPr>
            <a:normAutofit/>
          </a:bodyPr>
          <a:lstStyle/>
          <a:p>
            <a:r>
              <a:rPr lang="it-IT" sz="2800" b="1" dirty="0" err="1"/>
              <a:t>Principles</a:t>
            </a:r>
            <a:endParaRPr lang="fr-BE" sz="2800" dirty="0"/>
          </a:p>
        </p:txBody>
      </p:sp>
      <p:sp>
        <p:nvSpPr>
          <p:cNvPr id="3" name="Content Placeholder 2">
            <a:extLst>
              <a:ext uri="{FF2B5EF4-FFF2-40B4-BE49-F238E27FC236}">
                <a16:creationId xmlns:a16="http://schemas.microsoft.com/office/drawing/2014/main" id="{7966C908-A7EA-4DE3-A522-51FF79519030}"/>
              </a:ext>
            </a:extLst>
          </p:cNvPr>
          <p:cNvSpPr>
            <a:spLocks noGrp="1"/>
          </p:cNvSpPr>
          <p:nvPr>
            <p:ph idx="1"/>
          </p:nvPr>
        </p:nvSpPr>
        <p:spPr>
          <a:xfrm>
            <a:off x="838200" y="1318847"/>
            <a:ext cx="10515600" cy="4858116"/>
          </a:xfrm>
        </p:spPr>
        <p:txBody>
          <a:bodyPr>
            <a:normAutofit lnSpcReduction="10000"/>
          </a:bodyPr>
          <a:lstStyle/>
          <a:p>
            <a:pPr marL="0" indent="0" algn="just">
              <a:buNone/>
            </a:pPr>
            <a:r>
              <a:rPr lang="ro-RO" sz="2000" dirty="0" err="1"/>
              <a:t>Judgment</a:t>
            </a:r>
            <a:r>
              <a:rPr lang="ro-RO" sz="2000" dirty="0"/>
              <a:t> of 14/07/20</a:t>
            </a:r>
            <a:r>
              <a:rPr lang="it-IT" sz="2000" dirty="0"/>
              <a:t>0</a:t>
            </a:r>
            <a:r>
              <a:rPr lang="ro-RO" sz="2000" dirty="0"/>
              <a:t>5, </a:t>
            </a:r>
            <a:r>
              <a:rPr lang="fr-BE" sz="2000" i="0" dirty="0">
                <a:solidFill>
                  <a:srgbClr val="000000"/>
                </a:solidFill>
                <a:effectLst/>
              </a:rPr>
              <a:t>Reckitt </a:t>
            </a:r>
            <a:r>
              <a:rPr lang="fr-BE" sz="2000" i="0" dirty="0" err="1">
                <a:solidFill>
                  <a:srgbClr val="000000"/>
                </a:solidFill>
                <a:effectLst/>
              </a:rPr>
              <a:t>Benckiser</a:t>
            </a:r>
            <a:r>
              <a:rPr lang="fr-BE" sz="2000" i="0" dirty="0">
                <a:solidFill>
                  <a:srgbClr val="000000"/>
                </a:solidFill>
                <a:effectLst/>
              </a:rPr>
              <a:t> (España)</a:t>
            </a:r>
            <a:r>
              <a:rPr lang="ro-RO" sz="2000" dirty="0">
                <a:solidFill>
                  <a:srgbClr val="000000"/>
                </a:solidFill>
              </a:rPr>
              <a:t>/OHMI – Aladin(ALADIN), T-126/03, EU:T:2005:288</a:t>
            </a:r>
            <a:r>
              <a:rPr lang="it-IT" sz="2000" dirty="0">
                <a:solidFill>
                  <a:srgbClr val="000000"/>
                </a:solidFill>
              </a:rPr>
              <a:t>, p. 46</a:t>
            </a:r>
            <a:endParaRPr lang="it-IT" sz="2000" b="0" dirty="0"/>
          </a:p>
          <a:p>
            <a:pPr marL="0" indent="0" algn="just">
              <a:buNone/>
            </a:pPr>
            <a:r>
              <a:rPr lang="ro-RO" sz="2000" b="0" dirty="0"/>
              <a:t>”(...)</a:t>
            </a:r>
            <a:r>
              <a:rPr lang="en-US" sz="2000" b="0" dirty="0"/>
              <a:t> a category (…) which is sufficiently broad for it to be possible to identify within it </a:t>
            </a:r>
            <a:r>
              <a:rPr lang="en-US" sz="2000" u="sng" dirty="0"/>
              <a:t>a number of subcategories capable of being viewed independently</a:t>
            </a:r>
            <a:r>
              <a:rPr lang="en-US" sz="2000" b="0" u="sng" dirty="0"/>
              <a:t>” /</a:t>
            </a:r>
          </a:p>
          <a:p>
            <a:pPr marL="0" indent="0" algn="just">
              <a:buNone/>
            </a:pPr>
            <a:r>
              <a:rPr lang="en-US" sz="2000" b="0" dirty="0"/>
              <a:t>“registered for goods or services </a:t>
            </a:r>
            <a:r>
              <a:rPr lang="en-US" sz="2000" u="sng" dirty="0"/>
              <a:t>defined so precisely and narrowly </a:t>
            </a:r>
            <a:r>
              <a:rPr lang="en-US" sz="2000" dirty="0"/>
              <a:t>that it is not possible to make any significant subdivisions within the category concerned</a:t>
            </a:r>
            <a:r>
              <a:rPr lang="ro-RO" sz="2000" b="0" dirty="0"/>
              <a:t>” </a:t>
            </a:r>
            <a:endParaRPr lang="it-IT" sz="2000" b="0" dirty="0"/>
          </a:p>
          <a:p>
            <a:pPr marL="0" indent="0" algn="just">
              <a:buNone/>
            </a:pPr>
            <a:endParaRPr lang="it-IT" sz="1800" b="0" dirty="0"/>
          </a:p>
          <a:p>
            <a:pPr marL="0" indent="0" algn="just">
              <a:buNone/>
            </a:pPr>
            <a:endParaRPr lang="it-IT" sz="1800" b="0" dirty="0">
              <a:solidFill>
                <a:srgbClr val="000000"/>
              </a:solidFill>
              <a:latin typeface="+mj-lt"/>
            </a:endParaRPr>
          </a:p>
          <a:p>
            <a:pPr marL="0" indent="0" algn="just">
              <a:buNone/>
            </a:pPr>
            <a:endParaRPr lang="it-IT" sz="1800" b="0" dirty="0">
              <a:solidFill>
                <a:srgbClr val="000000"/>
              </a:solidFill>
              <a:latin typeface="+mj-lt"/>
            </a:endParaRPr>
          </a:p>
          <a:p>
            <a:pPr marL="0" indent="0" algn="just">
              <a:buNone/>
            </a:pPr>
            <a:endParaRPr lang="it-IT" sz="1800" b="0" dirty="0">
              <a:solidFill>
                <a:srgbClr val="000000"/>
              </a:solidFill>
              <a:latin typeface="+mj-lt"/>
            </a:endParaRPr>
          </a:p>
          <a:p>
            <a:pPr marL="0" indent="0" algn="just">
              <a:buNone/>
            </a:pPr>
            <a:endParaRPr lang="it-IT" sz="1800" b="0" dirty="0">
              <a:solidFill>
                <a:srgbClr val="000000"/>
              </a:solidFill>
              <a:latin typeface="+mj-lt"/>
            </a:endParaRPr>
          </a:p>
          <a:p>
            <a:pPr marL="0" indent="0" algn="just">
              <a:buNone/>
            </a:pPr>
            <a:r>
              <a:rPr lang="ro-RO" sz="2000" dirty="0" err="1">
                <a:solidFill>
                  <a:srgbClr val="000000"/>
                </a:solidFill>
                <a:latin typeface="+mj-lt"/>
              </a:rPr>
              <a:t>Judgment</a:t>
            </a:r>
            <a:r>
              <a:rPr lang="ro-RO" sz="2000" dirty="0">
                <a:solidFill>
                  <a:srgbClr val="000000"/>
                </a:solidFill>
                <a:latin typeface="+mj-lt"/>
              </a:rPr>
              <a:t> of 16/07/2020, ACTC/EUIPO, C-714/18P, EU:C:2020:573, p. </a:t>
            </a:r>
            <a:r>
              <a:rPr lang="it-IT" sz="2000" dirty="0">
                <a:solidFill>
                  <a:srgbClr val="000000"/>
                </a:solidFill>
                <a:latin typeface="+mj-lt"/>
              </a:rPr>
              <a:t>42</a:t>
            </a:r>
            <a:endParaRPr lang="it-IT" sz="2000" dirty="0"/>
          </a:p>
          <a:p>
            <a:pPr marL="0" indent="0" algn="just">
              <a:buNone/>
            </a:pPr>
            <a:r>
              <a:rPr lang="en-US" sz="2000" b="0" i="0" dirty="0">
                <a:solidFill>
                  <a:srgbClr val="000000"/>
                </a:solidFill>
                <a:effectLst/>
                <a:latin typeface="+mj-lt"/>
              </a:rPr>
              <a:t>it is sufficient to require the proprietor of the earlier mark to adduce proof of genuine use of that trade mark </a:t>
            </a:r>
            <a:r>
              <a:rPr lang="en-US" sz="2000" i="0" dirty="0">
                <a:solidFill>
                  <a:srgbClr val="000000"/>
                </a:solidFill>
                <a:effectLst/>
                <a:latin typeface="+mj-lt"/>
              </a:rPr>
              <a:t>in relation to part of the goods or services in that </a:t>
            </a:r>
            <a:r>
              <a:rPr lang="en-US" sz="2000" i="0" u="sng" dirty="0">
                <a:solidFill>
                  <a:srgbClr val="000000"/>
                </a:solidFill>
                <a:effectLst/>
                <a:latin typeface="+mj-lt"/>
              </a:rPr>
              <a:t>homogeneous category</a:t>
            </a:r>
            <a:r>
              <a:rPr lang="en-US" sz="2000" i="0" dirty="0">
                <a:solidFill>
                  <a:srgbClr val="000000"/>
                </a:solidFill>
                <a:effectLst/>
                <a:latin typeface="+mj-lt"/>
              </a:rPr>
              <a:t>”</a:t>
            </a:r>
          </a:p>
          <a:p>
            <a:pPr marL="0" indent="0">
              <a:buNone/>
            </a:pPr>
            <a:endParaRPr lang="en-US" sz="1800" i="0" dirty="0">
              <a:solidFill>
                <a:srgbClr val="000000"/>
              </a:solidFill>
              <a:effectLst/>
              <a:latin typeface="+mj-lt"/>
            </a:endParaRPr>
          </a:p>
          <a:p>
            <a:pPr marL="0" indent="0" algn="just">
              <a:buNone/>
            </a:pPr>
            <a:endParaRPr lang="it-IT" sz="1800" dirty="0"/>
          </a:p>
          <a:p>
            <a:pPr marL="0" indent="0" algn="just">
              <a:buNone/>
            </a:pPr>
            <a:endParaRPr lang="ro-RO" sz="1800" b="0" dirty="0"/>
          </a:p>
          <a:p>
            <a:pPr marL="0" indent="0" algn="just">
              <a:buNone/>
            </a:pPr>
            <a:endParaRPr lang="fr-BE" sz="1800" b="0" dirty="0"/>
          </a:p>
        </p:txBody>
      </p:sp>
      <p:graphicFrame>
        <p:nvGraphicFramePr>
          <p:cNvPr id="6" name="Table 6">
            <a:extLst>
              <a:ext uri="{FF2B5EF4-FFF2-40B4-BE49-F238E27FC236}">
                <a16:creationId xmlns:a16="http://schemas.microsoft.com/office/drawing/2014/main" id="{6209729C-D508-4941-8236-B29D697BD296}"/>
              </a:ext>
            </a:extLst>
          </p:cNvPr>
          <p:cNvGraphicFramePr>
            <a:graphicFrameLocks noGrp="1"/>
          </p:cNvGraphicFramePr>
          <p:nvPr>
            <p:extLst>
              <p:ext uri="{D42A27DB-BD31-4B8C-83A1-F6EECF244321}">
                <p14:modId xmlns:p14="http://schemas.microsoft.com/office/powerpoint/2010/main" val="3518903396"/>
              </p:ext>
            </p:extLst>
          </p:nvPr>
        </p:nvGraphicFramePr>
        <p:xfrm>
          <a:off x="949569" y="3430757"/>
          <a:ext cx="10404231" cy="1249820"/>
        </p:xfrm>
        <a:graphic>
          <a:graphicData uri="http://schemas.openxmlformats.org/drawingml/2006/table">
            <a:tbl>
              <a:tblPr firstRow="1" bandRow="1">
                <a:tableStyleId>{5C22544A-7EE6-4342-B048-85BDC9FD1C3A}</a:tableStyleId>
              </a:tblPr>
              <a:tblGrid>
                <a:gridCol w="3468077">
                  <a:extLst>
                    <a:ext uri="{9D8B030D-6E8A-4147-A177-3AD203B41FA5}">
                      <a16:colId xmlns:a16="http://schemas.microsoft.com/office/drawing/2014/main" val="1098404738"/>
                    </a:ext>
                  </a:extLst>
                </a:gridCol>
                <a:gridCol w="3468077">
                  <a:extLst>
                    <a:ext uri="{9D8B030D-6E8A-4147-A177-3AD203B41FA5}">
                      <a16:colId xmlns:a16="http://schemas.microsoft.com/office/drawing/2014/main" val="3671729365"/>
                    </a:ext>
                  </a:extLst>
                </a:gridCol>
                <a:gridCol w="3468077">
                  <a:extLst>
                    <a:ext uri="{9D8B030D-6E8A-4147-A177-3AD203B41FA5}">
                      <a16:colId xmlns:a16="http://schemas.microsoft.com/office/drawing/2014/main" val="3979076900"/>
                    </a:ext>
                  </a:extLst>
                </a:gridCol>
              </a:tblGrid>
              <a:tr h="336314">
                <a:tc>
                  <a:txBody>
                    <a:bodyPr/>
                    <a:lstStyle/>
                    <a:p>
                      <a:r>
                        <a:rPr lang="ro-RO" dirty="0" err="1"/>
                        <a:t>Registered</a:t>
                      </a:r>
                      <a:endParaRPr lang="fr-BE" dirty="0"/>
                    </a:p>
                  </a:txBody>
                  <a:tcPr/>
                </a:tc>
                <a:tc>
                  <a:txBody>
                    <a:bodyPr/>
                    <a:lstStyle/>
                    <a:p>
                      <a:r>
                        <a:rPr lang="ro-RO" dirty="0" err="1"/>
                        <a:t>Used</a:t>
                      </a:r>
                      <a:r>
                        <a:rPr lang="ro-RO" dirty="0"/>
                        <a:t> </a:t>
                      </a:r>
                      <a:endParaRPr lang="fr-BE" dirty="0"/>
                    </a:p>
                  </a:txBody>
                  <a:tcPr/>
                </a:tc>
                <a:tc>
                  <a:txBody>
                    <a:bodyPr/>
                    <a:lstStyle/>
                    <a:p>
                      <a:r>
                        <a:rPr lang="ro-RO" dirty="0" err="1"/>
                        <a:t>Accepted</a:t>
                      </a:r>
                      <a:endParaRPr lang="fr-BE" dirty="0"/>
                    </a:p>
                  </a:txBody>
                  <a:tcPr/>
                </a:tc>
                <a:extLst>
                  <a:ext uri="{0D108BD9-81ED-4DB2-BD59-A6C34878D82A}">
                    <a16:rowId xmlns:a16="http://schemas.microsoft.com/office/drawing/2014/main" val="284102326"/>
                  </a:ext>
                </a:extLst>
              </a:tr>
              <a:tr h="884060">
                <a:tc>
                  <a:txBody>
                    <a:bodyPr/>
                    <a:lstStyle/>
                    <a:p>
                      <a:r>
                        <a:rPr lang="ro-RO" sz="1500" dirty="0" err="1"/>
                        <a:t>Polish</a:t>
                      </a:r>
                      <a:r>
                        <a:rPr lang="ro-RO" sz="1500" dirty="0"/>
                        <a:t> for </a:t>
                      </a:r>
                      <a:r>
                        <a:rPr lang="ro-RO" sz="1500" dirty="0" err="1"/>
                        <a:t>metals</a:t>
                      </a:r>
                      <a:r>
                        <a:rPr lang="ro-RO" sz="1500" dirty="0"/>
                        <a:t> (</a:t>
                      </a:r>
                      <a:r>
                        <a:rPr lang="ro-RO" sz="1500" dirty="0" err="1"/>
                        <a:t>Class</a:t>
                      </a:r>
                      <a:r>
                        <a:rPr lang="ro-RO" sz="1500" dirty="0"/>
                        <a:t> 3)</a:t>
                      </a:r>
                      <a:endParaRPr lang="fr-BE" sz="1500" dirty="0"/>
                    </a:p>
                  </a:txBody>
                  <a:tcPr/>
                </a:tc>
                <a:tc>
                  <a:txBody>
                    <a:bodyPr/>
                    <a:lstStyle/>
                    <a:p>
                      <a:r>
                        <a:rPr lang="ro-RO" sz="1500" dirty="0" err="1"/>
                        <a:t>Products</a:t>
                      </a:r>
                      <a:r>
                        <a:rPr lang="ro-RO" sz="1500" dirty="0"/>
                        <a:t> for </a:t>
                      </a:r>
                      <a:r>
                        <a:rPr lang="ro-RO" sz="1500" dirty="0" err="1"/>
                        <a:t>polishing</a:t>
                      </a:r>
                      <a:r>
                        <a:rPr lang="ro-RO" sz="1500" dirty="0"/>
                        <a:t> </a:t>
                      </a:r>
                      <a:r>
                        <a:rPr lang="ro-RO" sz="1500" dirty="0" err="1"/>
                        <a:t>metals</a:t>
                      </a:r>
                      <a:r>
                        <a:rPr lang="ro-RO" sz="1500" dirty="0"/>
                        <a:t> </a:t>
                      </a:r>
                      <a:r>
                        <a:rPr lang="ro-RO" sz="1500" dirty="0" err="1"/>
                        <a:t>consisting</a:t>
                      </a:r>
                      <a:r>
                        <a:rPr lang="ro-RO" sz="1500" dirty="0"/>
                        <a:t> of </a:t>
                      </a:r>
                      <a:r>
                        <a:rPr lang="ro-RO" sz="1500" dirty="0" err="1"/>
                        <a:t>cotton</a:t>
                      </a:r>
                      <a:r>
                        <a:rPr lang="ro-RO" sz="1500" dirty="0"/>
                        <a:t> </a:t>
                      </a:r>
                      <a:r>
                        <a:rPr lang="ro-RO" sz="1500" dirty="0" err="1"/>
                        <a:t>impregnated</a:t>
                      </a:r>
                      <a:r>
                        <a:rPr lang="ro-RO" sz="1500" dirty="0"/>
                        <a:t> </a:t>
                      </a:r>
                      <a:r>
                        <a:rPr lang="ro-RO" sz="1500" dirty="0" err="1"/>
                        <a:t>with</a:t>
                      </a:r>
                      <a:r>
                        <a:rPr lang="ro-RO" sz="1500" dirty="0"/>
                        <a:t> a </a:t>
                      </a:r>
                      <a:r>
                        <a:rPr lang="ro-RO" sz="1500" dirty="0" err="1"/>
                        <a:t>polishing</a:t>
                      </a:r>
                      <a:r>
                        <a:rPr lang="ro-RO" sz="1500" dirty="0"/>
                        <a:t> agent </a:t>
                      </a:r>
                      <a:endParaRPr lang="fr-BE" sz="1500" dirty="0"/>
                    </a:p>
                  </a:txBody>
                  <a:tcPr/>
                </a:tc>
                <a:tc>
                  <a:txBody>
                    <a:bodyPr/>
                    <a:lstStyle/>
                    <a:p>
                      <a:r>
                        <a:rPr lang="ro-RO" dirty="0" err="1"/>
                        <a:t>Polish</a:t>
                      </a:r>
                      <a:r>
                        <a:rPr lang="ro-RO" dirty="0"/>
                        <a:t> for </a:t>
                      </a:r>
                      <a:r>
                        <a:rPr lang="ro-RO" dirty="0" err="1"/>
                        <a:t>metals</a:t>
                      </a:r>
                      <a:endParaRPr lang="fr-BE" dirty="0"/>
                    </a:p>
                  </a:txBody>
                  <a:tcPr/>
                </a:tc>
                <a:extLst>
                  <a:ext uri="{0D108BD9-81ED-4DB2-BD59-A6C34878D82A}">
                    <a16:rowId xmlns:a16="http://schemas.microsoft.com/office/drawing/2014/main" val="3680638861"/>
                  </a:ext>
                </a:extLst>
              </a:tr>
            </a:tbl>
          </a:graphicData>
        </a:graphic>
      </p:graphicFrame>
    </p:spTree>
    <p:extLst>
      <p:ext uri="{BB962C8B-B14F-4D97-AF65-F5344CB8AC3E}">
        <p14:creationId xmlns:p14="http://schemas.microsoft.com/office/powerpoint/2010/main" val="216511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8872-8333-44E9-8324-B4909B68F31D}"/>
              </a:ext>
            </a:extLst>
          </p:cNvPr>
          <p:cNvSpPr>
            <a:spLocks noGrp="1"/>
          </p:cNvSpPr>
          <p:nvPr>
            <p:ph type="title"/>
          </p:nvPr>
        </p:nvSpPr>
        <p:spPr/>
        <p:txBody>
          <a:bodyPr/>
          <a:lstStyle/>
          <a:p>
            <a:r>
              <a:rPr lang="ro-RO" dirty="0" err="1"/>
              <a:t>Criteria</a:t>
            </a:r>
            <a:r>
              <a:rPr lang="ro-RO" dirty="0"/>
              <a:t>: </a:t>
            </a:r>
            <a:endParaRPr lang="fr-BE" dirty="0"/>
          </a:p>
        </p:txBody>
      </p:sp>
      <p:sp>
        <p:nvSpPr>
          <p:cNvPr id="3" name="Content Placeholder 2">
            <a:extLst>
              <a:ext uri="{FF2B5EF4-FFF2-40B4-BE49-F238E27FC236}">
                <a16:creationId xmlns:a16="http://schemas.microsoft.com/office/drawing/2014/main" id="{814CD7B8-5389-49BF-AB2B-C17B80424975}"/>
              </a:ext>
            </a:extLst>
          </p:cNvPr>
          <p:cNvSpPr>
            <a:spLocks noGrp="1"/>
          </p:cNvSpPr>
          <p:nvPr>
            <p:ph idx="1"/>
          </p:nvPr>
        </p:nvSpPr>
        <p:spPr>
          <a:xfrm>
            <a:off x="838200" y="1239715"/>
            <a:ext cx="10515600" cy="4937248"/>
          </a:xfrm>
        </p:spPr>
        <p:txBody>
          <a:bodyPr>
            <a:normAutofit/>
          </a:bodyPr>
          <a:lstStyle/>
          <a:p>
            <a:pPr marL="0" indent="0" algn="just">
              <a:buNone/>
            </a:pPr>
            <a:r>
              <a:rPr lang="ro-RO" sz="2000" b="0" dirty="0">
                <a:latin typeface="+mj-lt"/>
              </a:rPr>
              <a:t>”</a:t>
            </a:r>
            <a:r>
              <a:rPr lang="ro-RO" sz="2000" b="0" dirty="0" err="1">
                <a:latin typeface="+mj-lt"/>
              </a:rPr>
              <a:t>since</a:t>
            </a:r>
            <a:r>
              <a:rPr lang="ro-RO" sz="2000" b="0" dirty="0">
                <a:latin typeface="+mj-lt"/>
              </a:rPr>
              <a:t> </a:t>
            </a:r>
            <a:r>
              <a:rPr lang="ro-RO" sz="2000" b="0" dirty="0" err="1">
                <a:latin typeface="+mj-lt"/>
              </a:rPr>
              <a:t>consumers</a:t>
            </a:r>
            <a:r>
              <a:rPr lang="ro-RO" sz="2000" b="0" dirty="0">
                <a:latin typeface="+mj-lt"/>
              </a:rPr>
              <a:t> are </a:t>
            </a:r>
            <a:r>
              <a:rPr lang="ro-RO" sz="2000" b="0" dirty="0" err="1">
                <a:latin typeface="+mj-lt"/>
              </a:rPr>
              <a:t>searching</a:t>
            </a:r>
            <a:r>
              <a:rPr lang="ro-RO" sz="2000" b="0" dirty="0">
                <a:latin typeface="+mj-lt"/>
              </a:rPr>
              <a:t> </a:t>
            </a:r>
            <a:r>
              <a:rPr lang="ro-RO" sz="2000" b="0" dirty="0" err="1">
                <a:latin typeface="+mj-lt"/>
              </a:rPr>
              <a:t>primarily</a:t>
            </a:r>
            <a:r>
              <a:rPr lang="ro-RO" sz="2000" b="0" dirty="0">
                <a:latin typeface="+mj-lt"/>
              </a:rPr>
              <a:t> for a product or service </a:t>
            </a:r>
            <a:r>
              <a:rPr lang="ro-RO" sz="2000" b="0" dirty="0" err="1">
                <a:latin typeface="+mj-lt"/>
              </a:rPr>
              <a:t>which</a:t>
            </a:r>
            <a:r>
              <a:rPr lang="ro-RO" sz="2000" b="0" dirty="0">
                <a:latin typeface="+mj-lt"/>
              </a:rPr>
              <a:t> </a:t>
            </a:r>
            <a:r>
              <a:rPr lang="ro-RO" sz="2000" b="0" dirty="0" err="1">
                <a:latin typeface="+mj-lt"/>
              </a:rPr>
              <a:t>can</a:t>
            </a:r>
            <a:r>
              <a:rPr lang="ro-RO" sz="2000" b="0" dirty="0">
                <a:latin typeface="+mj-lt"/>
              </a:rPr>
              <a:t> </a:t>
            </a:r>
            <a:r>
              <a:rPr lang="ro-RO" sz="2000" b="0" dirty="0" err="1">
                <a:latin typeface="+mj-lt"/>
              </a:rPr>
              <a:t>meet</a:t>
            </a:r>
            <a:r>
              <a:rPr lang="ro-RO" sz="2000" b="0" dirty="0">
                <a:latin typeface="+mj-lt"/>
              </a:rPr>
              <a:t> </a:t>
            </a:r>
            <a:r>
              <a:rPr lang="ro-RO" sz="2000" b="0" dirty="0" err="1">
                <a:latin typeface="+mj-lt"/>
              </a:rPr>
              <a:t>their</a:t>
            </a:r>
            <a:r>
              <a:rPr lang="ro-RO" sz="2000" b="0" dirty="0">
                <a:latin typeface="+mj-lt"/>
              </a:rPr>
              <a:t> specific </a:t>
            </a:r>
            <a:r>
              <a:rPr lang="ro-RO" sz="2000" b="0" dirty="0" err="1">
                <a:latin typeface="+mj-lt"/>
              </a:rPr>
              <a:t>needs</a:t>
            </a:r>
            <a:r>
              <a:rPr lang="ro-RO" sz="2000" b="0" dirty="0">
                <a:latin typeface="+mj-lt"/>
              </a:rPr>
              <a:t>, </a:t>
            </a:r>
            <a:r>
              <a:rPr lang="ro-RO" sz="2000" b="0" dirty="0" err="1">
                <a:latin typeface="+mj-lt"/>
              </a:rPr>
              <a:t>the</a:t>
            </a:r>
            <a:r>
              <a:rPr lang="ro-RO" sz="2000" b="0" dirty="0">
                <a:latin typeface="+mj-lt"/>
              </a:rPr>
              <a:t> </a:t>
            </a:r>
            <a:r>
              <a:rPr lang="ro-RO" sz="2000" dirty="0" err="1">
                <a:latin typeface="+mj-lt"/>
              </a:rPr>
              <a:t>purpose</a:t>
            </a:r>
            <a:r>
              <a:rPr lang="ro-RO" sz="2000" dirty="0">
                <a:latin typeface="+mj-lt"/>
              </a:rPr>
              <a:t> </a:t>
            </a:r>
            <a:r>
              <a:rPr lang="ro-RO" sz="2000" dirty="0" err="1">
                <a:latin typeface="+mj-lt"/>
              </a:rPr>
              <a:t>and</a:t>
            </a:r>
            <a:r>
              <a:rPr lang="ro-RO" sz="2000" dirty="0">
                <a:latin typeface="+mj-lt"/>
              </a:rPr>
              <a:t> </a:t>
            </a:r>
            <a:r>
              <a:rPr lang="ro-RO" sz="2000" dirty="0" err="1">
                <a:latin typeface="+mj-lt"/>
              </a:rPr>
              <a:t>intended</a:t>
            </a:r>
            <a:r>
              <a:rPr lang="ro-RO" sz="2000" dirty="0">
                <a:latin typeface="+mj-lt"/>
              </a:rPr>
              <a:t> </a:t>
            </a:r>
            <a:r>
              <a:rPr lang="ro-RO" sz="2000" dirty="0" err="1">
                <a:latin typeface="+mj-lt"/>
              </a:rPr>
              <a:t>use</a:t>
            </a:r>
            <a:r>
              <a:rPr lang="ro-RO" sz="2000" b="0" dirty="0">
                <a:latin typeface="+mj-lt"/>
              </a:rPr>
              <a:t>...” [</a:t>
            </a:r>
            <a:r>
              <a:rPr lang="ro-RO" sz="2000" b="0" dirty="0" err="1">
                <a:latin typeface="+mj-lt"/>
              </a:rPr>
              <a:t>Judgment</a:t>
            </a:r>
            <a:r>
              <a:rPr lang="ro-RO" sz="2000" b="0" dirty="0">
                <a:latin typeface="+mj-lt"/>
              </a:rPr>
              <a:t> of 13/02/2007, </a:t>
            </a:r>
            <a:r>
              <a:rPr lang="ro-RO" sz="2000" b="0" dirty="0" err="1">
                <a:latin typeface="+mj-lt"/>
              </a:rPr>
              <a:t>Mundipharma</a:t>
            </a:r>
            <a:r>
              <a:rPr lang="ro-RO" sz="2000" b="0" dirty="0">
                <a:latin typeface="+mj-lt"/>
              </a:rPr>
              <a:t>/OHMI – </a:t>
            </a:r>
            <a:r>
              <a:rPr lang="ro-RO" sz="2000" b="0" dirty="0" err="1">
                <a:latin typeface="+mj-lt"/>
              </a:rPr>
              <a:t>Altana</a:t>
            </a:r>
            <a:r>
              <a:rPr lang="ro-RO" sz="2000" b="0" dirty="0">
                <a:latin typeface="+mj-lt"/>
              </a:rPr>
              <a:t> Pharma (RE</a:t>
            </a:r>
            <a:r>
              <a:rPr lang="it-IT" sz="2000" b="0" dirty="0">
                <a:latin typeface="+mj-lt"/>
              </a:rPr>
              <a:t>S</a:t>
            </a:r>
            <a:r>
              <a:rPr lang="ro-RO" sz="2000" b="0" dirty="0">
                <a:latin typeface="+mj-lt"/>
              </a:rPr>
              <a:t>PICUR), EU:T:2007:46]</a:t>
            </a:r>
          </a:p>
          <a:p>
            <a:pPr marL="0" indent="0" algn="just">
              <a:buNone/>
            </a:pPr>
            <a:endParaRPr lang="ro-RO" b="0" dirty="0">
              <a:latin typeface="+mj-lt"/>
            </a:endParaRPr>
          </a:p>
          <a:p>
            <a:pPr marL="0" indent="0" algn="just">
              <a:buNone/>
            </a:pPr>
            <a:endParaRPr lang="ro-RO" b="0" dirty="0">
              <a:latin typeface="+mj-lt"/>
            </a:endParaRPr>
          </a:p>
        </p:txBody>
      </p:sp>
      <p:graphicFrame>
        <p:nvGraphicFramePr>
          <p:cNvPr id="4" name="Table 4">
            <a:extLst>
              <a:ext uri="{FF2B5EF4-FFF2-40B4-BE49-F238E27FC236}">
                <a16:creationId xmlns:a16="http://schemas.microsoft.com/office/drawing/2014/main" id="{9806DD0F-3BE1-4400-B8A0-8E56333577A3}"/>
              </a:ext>
            </a:extLst>
          </p:cNvPr>
          <p:cNvGraphicFramePr>
            <a:graphicFrameLocks noGrp="1"/>
          </p:cNvGraphicFramePr>
          <p:nvPr>
            <p:extLst>
              <p:ext uri="{D42A27DB-BD31-4B8C-83A1-F6EECF244321}">
                <p14:modId xmlns:p14="http://schemas.microsoft.com/office/powerpoint/2010/main" val="2700762719"/>
              </p:ext>
            </p:extLst>
          </p:nvPr>
        </p:nvGraphicFramePr>
        <p:xfrm>
          <a:off x="967153" y="2162909"/>
          <a:ext cx="10260624" cy="1152526"/>
        </p:xfrm>
        <a:graphic>
          <a:graphicData uri="http://schemas.openxmlformats.org/drawingml/2006/table">
            <a:tbl>
              <a:tblPr firstRow="1" bandRow="1">
                <a:tableStyleId>{5C22544A-7EE6-4342-B048-85BDC9FD1C3A}</a:tableStyleId>
              </a:tblPr>
              <a:tblGrid>
                <a:gridCol w="3420208">
                  <a:extLst>
                    <a:ext uri="{9D8B030D-6E8A-4147-A177-3AD203B41FA5}">
                      <a16:colId xmlns:a16="http://schemas.microsoft.com/office/drawing/2014/main" val="3616026967"/>
                    </a:ext>
                  </a:extLst>
                </a:gridCol>
                <a:gridCol w="3420208">
                  <a:extLst>
                    <a:ext uri="{9D8B030D-6E8A-4147-A177-3AD203B41FA5}">
                      <a16:colId xmlns:a16="http://schemas.microsoft.com/office/drawing/2014/main" val="3107276895"/>
                    </a:ext>
                  </a:extLst>
                </a:gridCol>
                <a:gridCol w="3420208">
                  <a:extLst>
                    <a:ext uri="{9D8B030D-6E8A-4147-A177-3AD203B41FA5}">
                      <a16:colId xmlns:a16="http://schemas.microsoft.com/office/drawing/2014/main" val="1793526856"/>
                    </a:ext>
                  </a:extLst>
                </a:gridCol>
              </a:tblGrid>
              <a:tr h="512446">
                <a:tc>
                  <a:txBody>
                    <a:bodyPr/>
                    <a:lstStyle/>
                    <a:p>
                      <a:r>
                        <a:rPr lang="ro-RO" dirty="0" err="1"/>
                        <a:t>Registered</a:t>
                      </a:r>
                      <a:endParaRPr lang="fr-BE" dirty="0"/>
                    </a:p>
                  </a:txBody>
                  <a:tcPr/>
                </a:tc>
                <a:tc>
                  <a:txBody>
                    <a:bodyPr/>
                    <a:lstStyle/>
                    <a:p>
                      <a:r>
                        <a:rPr lang="ro-RO" dirty="0" err="1"/>
                        <a:t>Used</a:t>
                      </a:r>
                      <a:r>
                        <a:rPr lang="ro-RO" dirty="0"/>
                        <a:t> </a:t>
                      </a:r>
                      <a:endParaRPr lang="fr-BE" dirty="0"/>
                    </a:p>
                  </a:txBody>
                  <a:tcPr/>
                </a:tc>
                <a:tc>
                  <a:txBody>
                    <a:bodyPr/>
                    <a:lstStyle/>
                    <a:p>
                      <a:r>
                        <a:rPr lang="ro-RO" dirty="0" err="1"/>
                        <a:t>Accepted</a:t>
                      </a:r>
                      <a:endParaRPr lang="fr-BE" dirty="0"/>
                    </a:p>
                  </a:txBody>
                  <a:tcPr/>
                </a:tc>
                <a:extLst>
                  <a:ext uri="{0D108BD9-81ED-4DB2-BD59-A6C34878D82A}">
                    <a16:rowId xmlns:a16="http://schemas.microsoft.com/office/drawing/2014/main" val="1263753735"/>
                  </a:ext>
                </a:extLst>
              </a:tr>
              <a:tr h="616629">
                <a:tc>
                  <a:txBody>
                    <a:bodyPr/>
                    <a:lstStyle/>
                    <a:p>
                      <a:r>
                        <a:rPr lang="it-IT" dirty="0" err="1"/>
                        <a:t>Pharmaceutical</a:t>
                      </a:r>
                      <a:r>
                        <a:rPr lang="it-IT" dirty="0"/>
                        <a:t> </a:t>
                      </a:r>
                      <a:r>
                        <a:rPr lang="it-IT" dirty="0" err="1"/>
                        <a:t>preparations</a:t>
                      </a:r>
                      <a:endParaRPr lang="fr-BE" dirty="0"/>
                    </a:p>
                  </a:txBody>
                  <a:tcPr/>
                </a:tc>
                <a:tc>
                  <a:txBody>
                    <a:bodyPr/>
                    <a:lstStyle/>
                    <a:p>
                      <a:r>
                        <a:rPr lang="it-IT" dirty="0"/>
                        <a:t>Multi-dose dry </a:t>
                      </a:r>
                      <a:r>
                        <a:rPr lang="it-IT" dirty="0" err="1"/>
                        <a:t>powder</a:t>
                      </a:r>
                      <a:r>
                        <a:rPr lang="it-IT" dirty="0"/>
                        <a:t> </a:t>
                      </a:r>
                      <a:r>
                        <a:rPr lang="it-IT" dirty="0" err="1"/>
                        <a:t>inhalers</a:t>
                      </a:r>
                      <a:r>
                        <a:rPr lang="it-IT" dirty="0"/>
                        <a:t> </a:t>
                      </a:r>
                      <a:r>
                        <a:rPr lang="it-IT" dirty="0" err="1"/>
                        <a:t>containing</a:t>
                      </a:r>
                      <a:r>
                        <a:rPr lang="it-IT" dirty="0"/>
                        <a:t> </a:t>
                      </a:r>
                      <a:r>
                        <a:rPr lang="it-IT" dirty="0" err="1"/>
                        <a:t>corticoids</a:t>
                      </a:r>
                      <a:endParaRPr lang="fr-BE" dirty="0"/>
                    </a:p>
                  </a:txBody>
                  <a:tcPr/>
                </a:tc>
                <a:tc>
                  <a:txBody>
                    <a:bodyPr/>
                    <a:lstStyle/>
                    <a:p>
                      <a:r>
                        <a:rPr lang="it-IT" dirty="0" err="1"/>
                        <a:t>Therapeutic</a:t>
                      </a:r>
                      <a:r>
                        <a:rPr lang="it-IT" dirty="0"/>
                        <a:t> </a:t>
                      </a:r>
                      <a:r>
                        <a:rPr lang="it-IT" dirty="0" err="1"/>
                        <a:t>preparations</a:t>
                      </a:r>
                      <a:r>
                        <a:rPr lang="it-IT" dirty="0"/>
                        <a:t> </a:t>
                      </a:r>
                      <a:r>
                        <a:rPr lang="it-IT" b="1" dirty="0"/>
                        <a:t>for </a:t>
                      </a:r>
                      <a:r>
                        <a:rPr lang="it-IT" b="1" dirty="0" err="1"/>
                        <a:t>respiratory</a:t>
                      </a:r>
                      <a:r>
                        <a:rPr lang="it-IT" b="1" dirty="0"/>
                        <a:t> </a:t>
                      </a:r>
                      <a:r>
                        <a:rPr lang="it-IT" b="1" dirty="0" err="1"/>
                        <a:t>illness</a:t>
                      </a:r>
                      <a:r>
                        <a:rPr lang="it-IT" b="1" dirty="0"/>
                        <a:t> </a:t>
                      </a:r>
                      <a:endParaRPr lang="fr-BE" b="1" dirty="0"/>
                    </a:p>
                  </a:txBody>
                  <a:tcPr/>
                </a:tc>
                <a:extLst>
                  <a:ext uri="{0D108BD9-81ED-4DB2-BD59-A6C34878D82A}">
                    <a16:rowId xmlns:a16="http://schemas.microsoft.com/office/drawing/2014/main" val="2890426337"/>
                  </a:ext>
                </a:extLst>
              </a:tr>
            </a:tbl>
          </a:graphicData>
        </a:graphic>
      </p:graphicFrame>
      <p:graphicFrame>
        <p:nvGraphicFramePr>
          <p:cNvPr id="5" name="Table 4">
            <a:extLst>
              <a:ext uri="{FF2B5EF4-FFF2-40B4-BE49-F238E27FC236}">
                <a16:creationId xmlns:a16="http://schemas.microsoft.com/office/drawing/2014/main" id="{73F940C8-8914-42EC-88E8-0BD738709C2E}"/>
              </a:ext>
            </a:extLst>
          </p:cNvPr>
          <p:cNvGraphicFramePr>
            <a:graphicFrameLocks noGrp="1"/>
          </p:cNvGraphicFramePr>
          <p:nvPr>
            <p:extLst>
              <p:ext uri="{D42A27DB-BD31-4B8C-83A1-F6EECF244321}">
                <p14:modId xmlns:p14="http://schemas.microsoft.com/office/powerpoint/2010/main" val="186334833"/>
              </p:ext>
            </p:extLst>
          </p:nvPr>
        </p:nvGraphicFramePr>
        <p:xfrm>
          <a:off x="1019908" y="5060315"/>
          <a:ext cx="10225455" cy="1432560"/>
        </p:xfrm>
        <a:graphic>
          <a:graphicData uri="http://schemas.openxmlformats.org/drawingml/2006/table">
            <a:tbl>
              <a:tblPr firstRow="1" bandRow="1">
                <a:tableStyleId>{5C22544A-7EE6-4342-B048-85BDC9FD1C3A}</a:tableStyleId>
              </a:tblPr>
              <a:tblGrid>
                <a:gridCol w="3408485">
                  <a:extLst>
                    <a:ext uri="{9D8B030D-6E8A-4147-A177-3AD203B41FA5}">
                      <a16:colId xmlns:a16="http://schemas.microsoft.com/office/drawing/2014/main" val="4150880464"/>
                    </a:ext>
                  </a:extLst>
                </a:gridCol>
                <a:gridCol w="3408485">
                  <a:extLst>
                    <a:ext uri="{9D8B030D-6E8A-4147-A177-3AD203B41FA5}">
                      <a16:colId xmlns:a16="http://schemas.microsoft.com/office/drawing/2014/main" val="1559684856"/>
                    </a:ext>
                  </a:extLst>
                </a:gridCol>
                <a:gridCol w="3408485">
                  <a:extLst>
                    <a:ext uri="{9D8B030D-6E8A-4147-A177-3AD203B41FA5}">
                      <a16:colId xmlns:a16="http://schemas.microsoft.com/office/drawing/2014/main" val="1773542634"/>
                    </a:ext>
                  </a:extLst>
                </a:gridCol>
              </a:tblGrid>
              <a:tr h="338442">
                <a:tc>
                  <a:txBody>
                    <a:bodyPr/>
                    <a:lstStyle/>
                    <a:p>
                      <a:r>
                        <a:rPr lang="it-IT" dirty="0" err="1"/>
                        <a:t>Registered</a:t>
                      </a:r>
                      <a:endParaRPr lang="fr-BE" dirty="0"/>
                    </a:p>
                  </a:txBody>
                  <a:tcPr/>
                </a:tc>
                <a:tc>
                  <a:txBody>
                    <a:bodyPr/>
                    <a:lstStyle/>
                    <a:p>
                      <a:r>
                        <a:rPr lang="it-IT" dirty="0" err="1"/>
                        <a:t>Used</a:t>
                      </a:r>
                      <a:endParaRPr lang="fr-BE" dirty="0"/>
                    </a:p>
                  </a:txBody>
                  <a:tcPr/>
                </a:tc>
                <a:tc>
                  <a:txBody>
                    <a:bodyPr/>
                    <a:lstStyle/>
                    <a:p>
                      <a:r>
                        <a:rPr lang="it-IT" dirty="0" err="1"/>
                        <a:t>Accepted</a:t>
                      </a:r>
                      <a:endParaRPr lang="fr-BE" dirty="0"/>
                    </a:p>
                  </a:txBody>
                  <a:tcPr/>
                </a:tc>
                <a:extLst>
                  <a:ext uri="{0D108BD9-81ED-4DB2-BD59-A6C34878D82A}">
                    <a16:rowId xmlns:a16="http://schemas.microsoft.com/office/drawing/2014/main" val="432876733"/>
                  </a:ext>
                </a:extLst>
              </a:tr>
              <a:tr h="987122">
                <a:tc>
                  <a:txBody>
                    <a:bodyPr/>
                    <a:lstStyle/>
                    <a:p>
                      <a:r>
                        <a:rPr lang="it-IT" sz="1500" dirty="0" err="1"/>
                        <a:t>Clothing</a:t>
                      </a:r>
                      <a:r>
                        <a:rPr lang="it-IT" sz="1500" dirty="0"/>
                        <a:t>; </a:t>
                      </a:r>
                      <a:r>
                        <a:rPr lang="it-IT" sz="1500" dirty="0" err="1"/>
                        <a:t>outer</a:t>
                      </a:r>
                      <a:r>
                        <a:rPr lang="it-IT" sz="1500" dirty="0"/>
                        <a:t> </a:t>
                      </a:r>
                      <a:r>
                        <a:rPr lang="it-IT" sz="1500" dirty="0" err="1"/>
                        <a:t>clothing</a:t>
                      </a:r>
                      <a:r>
                        <a:rPr lang="it-IT" sz="1500" dirty="0"/>
                        <a:t>; underwear; </a:t>
                      </a:r>
                      <a:r>
                        <a:rPr lang="it-IT" sz="1500" dirty="0" err="1"/>
                        <a:t>headgear</a:t>
                      </a:r>
                      <a:r>
                        <a:rPr lang="it-IT" sz="1500" dirty="0"/>
                        <a:t> for </a:t>
                      </a:r>
                      <a:r>
                        <a:rPr lang="it-IT" sz="1500" dirty="0" err="1"/>
                        <a:t>wear</a:t>
                      </a:r>
                      <a:r>
                        <a:rPr lang="it-IT" sz="1500" dirty="0"/>
                        <a:t> and </a:t>
                      </a:r>
                      <a:r>
                        <a:rPr lang="it-IT" sz="1500" dirty="0" err="1"/>
                        <a:t>headwear</a:t>
                      </a:r>
                      <a:r>
                        <a:rPr lang="it-IT" sz="1500" dirty="0"/>
                        <a:t>; working overalls; </a:t>
                      </a:r>
                      <a:r>
                        <a:rPr lang="it-IT" sz="1500" dirty="0" err="1"/>
                        <a:t>gloves</a:t>
                      </a:r>
                      <a:r>
                        <a:rPr lang="it-IT" sz="1500" dirty="0"/>
                        <a:t>; </a:t>
                      </a:r>
                      <a:r>
                        <a:rPr lang="it-IT" sz="1500" dirty="0" err="1"/>
                        <a:t>belts</a:t>
                      </a:r>
                      <a:r>
                        <a:rPr lang="it-IT" sz="1500" dirty="0"/>
                        <a:t> and </a:t>
                      </a:r>
                      <a:r>
                        <a:rPr lang="it-IT" sz="1500" dirty="0" err="1"/>
                        <a:t>socks</a:t>
                      </a:r>
                      <a:endParaRPr lang="fr-BE" sz="1500" dirty="0"/>
                    </a:p>
                  </a:txBody>
                  <a:tcPr/>
                </a:tc>
                <a:tc>
                  <a:txBody>
                    <a:bodyPr/>
                    <a:lstStyle/>
                    <a:p>
                      <a:r>
                        <a:rPr lang="it-IT" sz="1500" dirty="0" err="1"/>
                        <a:t>Weather</a:t>
                      </a:r>
                      <a:r>
                        <a:rPr lang="it-IT" sz="1500" dirty="0"/>
                        <a:t> </a:t>
                      </a:r>
                      <a:r>
                        <a:rPr lang="it-IT" sz="1500" dirty="0" err="1"/>
                        <a:t>protective</a:t>
                      </a:r>
                      <a:r>
                        <a:rPr lang="it-IT" sz="1500" dirty="0"/>
                        <a:t> outdoor </a:t>
                      </a:r>
                      <a:r>
                        <a:rPr lang="it-IT" sz="1500" dirty="0" err="1"/>
                        <a:t>clothing</a:t>
                      </a:r>
                      <a:endParaRPr lang="it-IT" sz="1500" dirty="0"/>
                    </a:p>
                    <a:p>
                      <a:r>
                        <a:rPr lang="it-IT" sz="1500" b="1" i="1" dirty="0" err="1">
                          <a:solidFill>
                            <a:srgbClr val="FF0000"/>
                          </a:solidFill>
                        </a:rPr>
                        <a:t>Purpose</a:t>
                      </a:r>
                      <a:r>
                        <a:rPr lang="it-IT" sz="1500" b="1" i="1" dirty="0">
                          <a:solidFill>
                            <a:srgbClr val="FF0000"/>
                          </a:solidFill>
                        </a:rPr>
                        <a:t> of «</a:t>
                      </a:r>
                      <a:r>
                        <a:rPr lang="it-IT" sz="1500" b="1" i="1" dirty="0" err="1">
                          <a:solidFill>
                            <a:srgbClr val="FF0000"/>
                          </a:solidFill>
                        </a:rPr>
                        <a:t>protection</a:t>
                      </a:r>
                      <a:r>
                        <a:rPr lang="it-IT" sz="1500" b="1" i="1" dirty="0">
                          <a:solidFill>
                            <a:srgbClr val="FF0000"/>
                          </a:solidFill>
                        </a:rPr>
                        <a:t>» - </a:t>
                      </a:r>
                      <a:r>
                        <a:rPr lang="it-IT" sz="1500" b="1" i="1" dirty="0" err="1">
                          <a:solidFill>
                            <a:srgbClr val="FF0000"/>
                          </a:solidFill>
                        </a:rPr>
                        <a:t>irrelevant</a:t>
                      </a:r>
                      <a:endParaRPr lang="fr-BE" sz="1500" b="1"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err="1"/>
                        <a:t>Clothing</a:t>
                      </a:r>
                      <a:r>
                        <a:rPr lang="it-IT" sz="1600" dirty="0"/>
                        <a:t>; </a:t>
                      </a:r>
                      <a:r>
                        <a:rPr lang="it-IT" sz="1600" dirty="0" err="1"/>
                        <a:t>outer</a:t>
                      </a:r>
                      <a:r>
                        <a:rPr lang="it-IT" sz="1600" dirty="0"/>
                        <a:t> </a:t>
                      </a:r>
                      <a:r>
                        <a:rPr lang="it-IT" sz="1600" dirty="0" err="1"/>
                        <a:t>clothing</a:t>
                      </a:r>
                      <a:r>
                        <a:rPr lang="it-IT" sz="1600" dirty="0"/>
                        <a:t>; underwear; </a:t>
                      </a:r>
                      <a:r>
                        <a:rPr lang="it-IT" sz="1600" dirty="0" err="1"/>
                        <a:t>headgear</a:t>
                      </a:r>
                      <a:r>
                        <a:rPr lang="it-IT" sz="1600" dirty="0"/>
                        <a:t> for </a:t>
                      </a:r>
                      <a:r>
                        <a:rPr lang="it-IT" sz="1600" dirty="0" err="1"/>
                        <a:t>wear</a:t>
                      </a:r>
                      <a:r>
                        <a:rPr lang="it-IT" sz="1600" dirty="0"/>
                        <a:t> and </a:t>
                      </a:r>
                      <a:r>
                        <a:rPr lang="it-IT" sz="1600" dirty="0" err="1"/>
                        <a:t>headwear</a:t>
                      </a:r>
                      <a:r>
                        <a:rPr lang="it-IT" sz="1600" dirty="0"/>
                        <a:t>; working overalls; </a:t>
                      </a:r>
                      <a:r>
                        <a:rPr lang="it-IT" sz="1600" dirty="0" err="1"/>
                        <a:t>gloves</a:t>
                      </a:r>
                      <a:r>
                        <a:rPr lang="it-IT" sz="1600" dirty="0"/>
                        <a:t>; </a:t>
                      </a:r>
                      <a:r>
                        <a:rPr lang="it-IT" sz="1600" dirty="0" err="1"/>
                        <a:t>belts</a:t>
                      </a:r>
                      <a:r>
                        <a:rPr lang="it-IT" sz="1600" dirty="0"/>
                        <a:t> and </a:t>
                      </a:r>
                      <a:r>
                        <a:rPr lang="it-IT" sz="1600" dirty="0" err="1"/>
                        <a:t>socks</a:t>
                      </a:r>
                      <a:endParaRPr lang="fr-BE" sz="1600" dirty="0"/>
                    </a:p>
                  </a:txBody>
                  <a:tcPr/>
                </a:tc>
                <a:extLst>
                  <a:ext uri="{0D108BD9-81ED-4DB2-BD59-A6C34878D82A}">
                    <a16:rowId xmlns:a16="http://schemas.microsoft.com/office/drawing/2014/main" val="2284171574"/>
                  </a:ext>
                </a:extLst>
              </a:tr>
            </a:tbl>
          </a:graphicData>
        </a:graphic>
      </p:graphicFrame>
      <p:sp>
        <p:nvSpPr>
          <p:cNvPr id="7" name="TextBox 6">
            <a:extLst>
              <a:ext uri="{FF2B5EF4-FFF2-40B4-BE49-F238E27FC236}">
                <a16:creationId xmlns:a16="http://schemas.microsoft.com/office/drawing/2014/main" id="{1F83F883-DEA3-4104-BB75-91732399AA80}"/>
              </a:ext>
            </a:extLst>
          </p:cNvPr>
          <p:cNvSpPr txBox="1"/>
          <p:nvPr/>
        </p:nvSpPr>
        <p:spPr>
          <a:xfrm>
            <a:off x="1019908" y="3429000"/>
            <a:ext cx="10152184" cy="1477328"/>
          </a:xfrm>
          <a:prstGeom prst="rect">
            <a:avLst/>
          </a:prstGeom>
          <a:noFill/>
        </p:spPr>
        <p:txBody>
          <a:bodyPr wrap="square">
            <a:spAutoFit/>
          </a:bodyPr>
          <a:lstStyle/>
          <a:p>
            <a:pPr marL="0" indent="0" algn="just">
              <a:buNone/>
            </a:pPr>
            <a:r>
              <a:rPr lang="ro-RO" b="0" dirty="0">
                <a:latin typeface="+mj-lt"/>
              </a:rPr>
              <a:t>”</a:t>
            </a:r>
            <a:r>
              <a:rPr lang="en-US" dirty="0">
                <a:solidFill>
                  <a:srgbClr val="000000"/>
                </a:solidFill>
                <a:latin typeface="+mj-lt"/>
              </a:rPr>
              <a:t>(…) </a:t>
            </a:r>
            <a:r>
              <a:rPr lang="en-US" i="0" dirty="0">
                <a:solidFill>
                  <a:srgbClr val="000000"/>
                </a:solidFill>
                <a:effectLst/>
                <a:latin typeface="+mj-lt"/>
              </a:rPr>
              <a:t>must be applied </a:t>
            </a:r>
            <a:r>
              <a:rPr lang="en-US" b="1" i="0" dirty="0">
                <a:solidFill>
                  <a:srgbClr val="000000"/>
                </a:solidFill>
                <a:effectLst/>
                <a:latin typeface="+mj-lt"/>
              </a:rPr>
              <a:t>coherently and </a:t>
            </a:r>
            <a:r>
              <a:rPr lang="en-US" b="1" i="0" dirty="0" err="1">
                <a:solidFill>
                  <a:srgbClr val="000000"/>
                </a:solidFill>
                <a:effectLst/>
                <a:latin typeface="+mj-lt"/>
              </a:rPr>
              <a:t>specificall</a:t>
            </a:r>
            <a:r>
              <a:rPr lang="ro-RO" b="1" i="0" dirty="0">
                <a:solidFill>
                  <a:srgbClr val="000000"/>
                </a:solidFill>
                <a:effectLst/>
                <a:latin typeface="+mj-lt"/>
              </a:rPr>
              <a:t>y</a:t>
            </a:r>
            <a:r>
              <a:rPr lang="ro-RO" b="0" i="0" dirty="0">
                <a:solidFill>
                  <a:srgbClr val="000000"/>
                </a:solidFill>
                <a:effectLst/>
                <a:latin typeface="+mj-lt"/>
              </a:rPr>
              <a:t>”</a:t>
            </a:r>
          </a:p>
          <a:p>
            <a:pPr marL="0" indent="0" algn="just">
              <a:buNone/>
            </a:pPr>
            <a:r>
              <a:rPr lang="ro-RO" b="0" dirty="0">
                <a:solidFill>
                  <a:srgbClr val="000000"/>
                </a:solidFill>
                <a:latin typeface="+mj-lt"/>
              </a:rPr>
              <a:t>”</a:t>
            </a:r>
            <a:r>
              <a:rPr lang="ro-RO" b="0" dirty="0" err="1">
                <a:solidFill>
                  <a:srgbClr val="000000"/>
                </a:solidFill>
                <a:latin typeface="+mj-lt"/>
              </a:rPr>
              <a:t>if</a:t>
            </a:r>
            <a:r>
              <a:rPr lang="ro-RO" b="0" dirty="0">
                <a:solidFill>
                  <a:srgbClr val="000000"/>
                </a:solidFill>
                <a:latin typeface="+mj-lt"/>
              </a:rPr>
              <a:t> [...] </a:t>
            </a:r>
            <a:r>
              <a:rPr lang="en-US" b="0" i="0" dirty="0">
                <a:solidFill>
                  <a:srgbClr val="000000"/>
                </a:solidFill>
                <a:effectLst/>
                <a:latin typeface="+mj-lt"/>
              </a:rPr>
              <a:t>the goods concerned have </a:t>
            </a:r>
            <a:r>
              <a:rPr lang="en-US" b="1" i="0" dirty="0">
                <a:solidFill>
                  <a:srgbClr val="000000"/>
                </a:solidFill>
                <a:effectLst/>
                <a:latin typeface="+mj-lt"/>
              </a:rPr>
              <a:t>several purposes and intended uses</a:t>
            </a:r>
            <a:r>
              <a:rPr lang="en-US" i="0" dirty="0">
                <a:solidFill>
                  <a:srgbClr val="000000"/>
                </a:solidFill>
                <a:effectLst/>
                <a:latin typeface="+mj-lt"/>
              </a:rPr>
              <a:t>, </a:t>
            </a:r>
            <a:r>
              <a:rPr lang="en-US" b="0" i="0" dirty="0">
                <a:solidFill>
                  <a:srgbClr val="000000"/>
                </a:solidFill>
                <a:effectLst/>
                <a:latin typeface="+mj-lt"/>
              </a:rPr>
              <a:t>determining whether there exists a separate subcategory (…) by considering in isolation each of the purposes (…) will not be possible</a:t>
            </a:r>
            <a:r>
              <a:rPr lang="ro-RO" b="0" i="0" dirty="0">
                <a:solidFill>
                  <a:srgbClr val="000000"/>
                </a:solidFill>
                <a:effectLst/>
                <a:latin typeface="+mj-lt"/>
              </a:rPr>
              <a:t> (...)”</a:t>
            </a:r>
            <a:r>
              <a:rPr lang="it-IT" b="0" i="0" dirty="0">
                <a:solidFill>
                  <a:srgbClr val="000000"/>
                </a:solidFill>
                <a:effectLst/>
                <a:latin typeface="+mj-lt"/>
              </a:rPr>
              <a:t> </a:t>
            </a:r>
            <a:r>
              <a:rPr lang="ro-RO" b="0" dirty="0">
                <a:solidFill>
                  <a:srgbClr val="000000"/>
                </a:solidFill>
                <a:latin typeface="+mj-lt"/>
              </a:rPr>
              <a:t>[</a:t>
            </a:r>
            <a:r>
              <a:rPr lang="ro-RO" b="0" dirty="0" err="1">
                <a:solidFill>
                  <a:srgbClr val="000000"/>
                </a:solidFill>
                <a:latin typeface="+mj-lt"/>
              </a:rPr>
              <a:t>Judgment</a:t>
            </a:r>
            <a:r>
              <a:rPr lang="ro-RO" b="0" dirty="0">
                <a:solidFill>
                  <a:srgbClr val="000000"/>
                </a:solidFill>
                <a:latin typeface="+mj-lt"/>
              </a:rPr>
              <a:t> of 16/07/2020, ACTC/EUIPO, C-714/18P, EU:C:2020:573, p. 50, 51]</a:t>
            </a:r>
            <a:endParaRPr lang="it-IT" b="0" dirty="0">
              <a:solidFill>
                <a:srgbClr val="000000"/>
              </a:solidFill>
              <a:latin typeface="+mj-lt"/>
            </a:endParaRPr>
          </a:p>
        </p:txBody>
      </p:sp>
    </p:spTree>
    <p:extLst>
      <p:ext uri="{BB962C8B-B14F-4D97-AF65-F5344CB8AC3E}">
        <p14:creationId xmlns:p14="http://schemas.microsoft.com/office/powerpoint/2010/main" val="408753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p:txBody>
          <a:bodyPr/>
          <a:lstStyle/>
          <a:p>
            <a:r>
              <a:rPr lang="it-IT" dirty="0" err="1"/>
              <a:t>Applying</a:t>
            </a:r>
            <a:r>
              <a:rPr lang="it-IT" dirty="0"/>
              <a:t> the </a:t>
            </a:r>
            <a:r>
              <a:rPr lang="it-IT" dirty="0" err="1"/>
              <a:t>criteria</a:t>
            </a:r>
            <a:r>
              <a:rPr lang="it-IT" dirty="0"/>
              <a:t> to </a:t>
            </a:r>
            <a:r>
              <a:rPr lang="it-IT" dirty="0" err="1"/>
              <a:t>facts</a:t>
            </a:r>
            <a:r>
              <a:rPr lang="it-IT" dirty="0"/>
              <a:t> </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843869097"/>
              </p:ext>
            </p:extLst>
          </p:nvPr>
        </p:nvGraphicFramePr>
        <p:xfrm>
          <a:off x="838200" y="1389185"/>
          <a:ext cx="10515600" cy="125524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292344">
                <a:tc rowSpan="3">
                  <a:txBody>
                    <a:bodyPr/>
                    <a:lstStyle/>
                    <a:p>
                      <a:r>
                        <a:rPr lang="it-IT" sz="1600" dirty="0"/>
                        <a:t>18/10/2016, August Stork/EUIPO – Chiquita Brands (</a:t>
                      </a:r>
                      <a:r>
                        <a:rPr lang="it-IT" sz="1600" dirty="0" err="1"/>
                        <a:t>Fruitfuls</a:t>
                      </a:r>
                      <a:r>
                        <a:rPr lang="it-IT" sz="1600" dirty="0"/>
                        <a:t>), T-367/14, EU:T:2016:615</a:t>
                      </a:r>
                      <a:endParaRPr lang="fr-BE" sz="16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824736954"/>
                  </a:ext>
                </a:extLst>
              </a:tr>
              <a:tr h="292344">
                <a:tc vMerge="1">
                  <a:txBody>
                    <a:bodyPr/>
                    <a:lstStyle/>
                    <a:p>
                      <a:endParaRPr lang="fr-BE" dirty="0"/>
                    </a:p>
                  </a:txBody>
                  <a:tcPr/>
                </a:tc>
                <a:tc>
                  <a:txBody>
                    <a:bodyPr/>
                    <a:lstStyle/>
                    <a:p>
                      <a:r>
                        <a:rPr lang="it-IT" sz="1600" dirty="0" err="1"/>
                        <a:t>Confectionery</a:t>
                      </a:r>
                      <a:r>
                        <a:rPr lang="it-IT" sz="1600" dirty="0"/>
                        <a:t> </a:t>
                      </a:r>
                      <a:endParaRPr lang="fr-BE" sz="1600" dirty="0"/>
                    </a:p>
                  </a:txBody>
                  <a:tcPr/>
                </a:tc>
                <a:tc>
                  <a:txBody>
                    <a:bodyPr/>
                    <a:lstStyle/>
                    <a:p>
                      <a:r>
                        <a:rPr lang="it-IT" sz="1600" dirty="0"/>
                        <a:t>Hard </a:t>
                      </a:r>
                      <a:r>
                        <a:rPr lang="it-IT" sz="1600" dirty="0" err="1"/>
                        <a:t>fruit</a:t>
                      </a:r>
                      <a:r>
                        <a:rPr lang="it-IT" sz="1600" dirty="0"/>
                        <a:t> </a:t>
                      </a:r>
                      <a:r>
                        <a:rPr lang="it-IT" sz="1600" dirty="0" err="1"/>
                        <a:t>candies</a:t>
                      </a:r>
                      <a:endParaRPr lang="fr-BE" sz="1600" dirty="0"/>
                    </a:p>
                  </a:txBody>
                  <a:tcPr/>
                </a:tc>
                <a:tc>
                  <a:txBody>
                    <a:bodyPr/>
                    <a:lstStyle/>
                    <a:p>
                      <a:r>
                        <a:rPr lang="it-IT" sz="1600" dirty="0" err="1"/>
                        <a:t>Confectionery</a:t>
                      </a:r>
                      <a:r>
                        <a:rPr lang="it-IT" sz="1600" dirty="0"/>
                        <a:t> </a:t>
                      </a:r>
                      <a:endParaRPr lang="fr-BE" sz="1600" dirty="0"/>
                    </a:p>
                  </a:txBody>
                  <a:tcPr/>
                </a:tc>
                <a:extLst>
                  <a:ext uri="{0D108BD9-81ED-4DB2-BD59-A6C34878D82A}">
                    <a16:rowId xmlns:a16="http://schemas.microsoft.com/office/drawing/2014/main" val="3834785177"/>
                  </a:ext>
                </a:extLst>
              </a:tr>
              <a:tr h="584689">
                <a:tc vMerge="1">
                  <a:txBody>
                    <a:bodyPr/>
                    <a:lstStyle/>
                    <a:p>
                      <a:endParaRPr lang="fr-BE" dirty="0"/>
                    </a:p>
                  </a:txBody>
                  <a:tcPr/>
                </a:tc>
                <a:tc gridSpan="3">
                  <a:txBody>
                    <a:bodyPr/>
                    <a:lstStyle/>
                    <a:p>
                      <a:r>
                        <a:rPr lang="en-US" sz="1600" b="0" i="0" kern="1200" dirty="0">
                          <a:solidFill>
                            <a:schemeClr val="dk1"/>
                          </a:solidFill>
                          <a:effectLst/>
                          <a:latin typeface="+mn-lt"/>
                          <a:ea typeface="+mn-ea"/>
                          <a:cs typeface="+mn-cs"/>
                        </a:rPr>
                        <a:t>”The purpose of confectionery is </a:t>
                      </a:r>
                      <a:r>
                        <a:rPr lang="en-US" sz="1600" b="1" i="0" kern="1200" dirty="0">
                          <a:solidFill>
                            <a:schemeClr val="dk1"/>
                          </a:solidFill>
                          <a:effectLst/>
                          <a:latin typeface="+mn-lt"/>
                          <a:ea typeface="+mn-ea"/>
                          <a:cs typeface="+mn-cs"/>
                        </a:rPr>
                        <a:t>to be consumed for enjoyment</a:t>
                      </a:r>
                      <a:r>
                        <a:rPr lang="en-US" sz="1600" b="0" i="0" kern="1200" dirty="0">
                          <a:solidFill>
                            <a:schemeClr val="dk1"/>
                          </a:solidFill>
                          <a:effectLst/>
                          <a:latin typeface="+mn-lt"/>
                          <a:ea typeface="+mn-ea"/>
                          <a:cs typeface="+mn-cs"/>
                        </a:rPr>
                        <a:t>, not to meet nutritional needs” (para. 33)</a:t>
                      </a:r>
                      <a:endParaRPr lang="fr-BE" sz="16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graphicFrame>
        <p:nvGraphicFramePr>
          <p:cNvPr id="5" name="Table 5">
            <a:extLst>
              <a:ext uri="{FF2B5EF4-FFF2-40B4-BE49-F238E27FC236}">
                <a16:creationId xmlns:a16="http://schemas.microsoft.com/office/drawing/2014/main" id="{6B0C61BC-0666-4651-9F23-43AACD78F255}"/>
              </a:ext>
            </a:extLst>
          </p:cNvPr>
          <p:cNvGraphicFramePr>
            <a:graphicFrameLocks noGrp="1"/>
          </p:cNvGraphicFramePr>
          <p:nvPr>
            <p:extLst>
              <p:ext uri="{D42A27DB-BD31-4B8C-83A1-F6EECF244321}">
                <p14:modId xmlns:p14="http://schemas.microsoft.com/office/powerpoint/2010/main" val="1144153002"/>
              </p:ext>
            </p:extLst>
          </p:nvPr>
        </p:nvGraphicFramePr>
        <p:xfrm>
          <a:off x="838200" y="2857501"/>
          <a:ext cx="10515600" cy="1249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17716294"/>
                    </a:ext>
                  </a:extLst>
                </a:gridCol>
                <a:gridCol w="2628900">
                  <a:extLst>
                    <a:ext uri="{9D8B030D-6E8A-4147-A177-3AD203B41FA5}">
                      <a16:colId xmlns:a16="http://schemas.microsoft.com/office/drawing/2014/main" val="733288046"/>
                    </a:ext>
                  </a:extLst>
                </a:gridCol>
                <a:gridCol w="2628900">
                  <a:extLst>
                    <a:ext uri="{9D8B030D-6E8A-4147-A177-3AD203B41FA5}">
                      <a16:colId xmlns:a16="http://schemas.microsoft.com/office/drawing/2014/main" val="3513296730"/>
                    </a:ext>
                  </a:extLst>
                </a:gridCol>
                <a:gridCol w="2628900">
                  <a:extLst>
                    <a:ext uri="{9D8B030D-6E8A-4147-A177-3AD203B41FA5}">
                      <a16:colId xmlns:a16="http://schemas.microsoft.com/office/drawing/2014/main" val="1861998933"/>
                    </a:ext>
                  </a:extLst>
                </a:gridCol>
              </a:tblGrid>
              <a:tr h="300111">
                <a:tc rowSpan="3">
                  <a:txBody>
                    <a:bodyPr/>
                    <a:lstStyle/>
                    <a:p>
                      <a:r>
                        <a:rPr lang="it-IT" sz="1600" dirty="0"/>
                        <a:t>07/06/2023, </a:t>
                      </a:r>
                      <a:r>
                        <a:rPr lang="it-IT" sz="1600" dirty="0" err="1"/>
                        <a:t>Medex</a:t>
                      </a:r>
                      <a:r>
                        <a:rPr lang="it-IT" sz="1600" dirty="0"/>
                        <a:t>/EUIPO – Stein (</a:t>
                      </a:r>
                      <a:r>
                        <a:rPr lang="it-IT" sz="1600" dirty="0" err="1"/>
                        <a:t>medex</a:t>
                      </a:r>
                      <a:r>
                        <a:rPr lang="it-IT" sz="1600" dirty="0"/>
                        <a:t>), EU:T:2023:318</a:t>
                      </a:r>
                      <a:endParaRPr lang="fr-BE" sz="16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310856912"/>
                  </a:ext>
                </a:extLst>
              </a:tr>
              <a:tr h="300111">
                <a:tc vMerge="1">
                  <a:txBody>
                    <a:bodyPr/>
                    <a:lstStyle/>
                    <a:p>
                      <a:endParaRPr lang="fr-BE" dirty="0"/>
                    </a:p>
                  </a:txBody>
                  <a:tcPr/>
                </a:tc>
                <a:tc>
                  <a:txBody>
                    <a:bodyPr/>
                    <a:lstStyle/>
                    <a:p>
                      <a:r>
                        <a:rPr lang="it-IT" sz="1600" dirty="0" err="1"/>
                        <a:t>Pastry</a:t>
                      </a:r>
                      <a:r>
                        <a:rPr lang="it-IT" sz="1600" dirty="0"/>
                        <a:t> (Class 30)</a:t>
                      </a:r>
                      <a:endParaRPr lang="fr-BE" sz="1600" dirty="0"/>
                    </a:p>
                  </a:txBody>
                  <a:tcPr/>
                </a:tc>
                <a:tc>
                  <a:txBody>
                    <a:bodyPr/>
                    <a:lstStyle/>
                    <a:p>
                      <a:r>
                        <a:rPr lang="it-IT" sz="1600" dirty="0"/>
                        <a:t>cookies</a:t>
                      </a:r>
                      <a:endParaRPr lang="fr-BE" sz="1600" dirty="0"/>
                    </a:p>
                  </a:txBody>
                  <a:tcPr/>
                </a:tc>
                <a:tc>
                  <a:txBody>
                    <a:bodyPr/>
                    <a:lstStyle/>
                    <a:p>
                      <a:r>
                        <a:rPr lang="it-IT" sz="1600" dirty="0"/>
                        <a:t>Cookies </a:t>
                      </a:r>
                      <a:endParaRPr lang="fr-BE" sz="1600" dirty="0"/>
                    </a:p>
                  </a:txBody>
                  <a:tcPr/>
                </a:tc>
                <a:extLst>
                  <a:ext uri="{0D108BD9-81ED-4DB2-BD59-A6C34878D82A}">
                    <a16:rowId xmlns:a16="http://schemas.microsoft.com/office/drawing/2014/main" val="1337242839"/>
                  </a:ext>
                </a:extLst>
              </a:tr>
              <a:tr h="525193">
                <a:tc vMerge="1">
                  <a:txBody>
                    <a:bodyPr/>
                    <a:lstStyle/>
                    <a:p>
                      <a:endParaRPr lang="fr-BE" dirty="0"/>
                    </a:p>
                  </a:txBody>
                  <a:tcPr/>
                </a:tc>
                <a:tc gridSpan="3">
                  <a:txBody>
                    <a:bodyPr/>
                    <a:lstStyle/>
                    <a:p>
                      <a:r>
                        <a:rPr lang="en-US" sz="1600" b="0" i="0" kern="1200" dirty="0">
                          <a:solidFill>
                            <a:schemeClr val="dk1"/>
                          </a:solidFill>
                          <a:effectLst/>
                          <a:latin typeface="+mn-lt"/>
                          <a:ea typeface="+mn-ea"/>
                          <a:cs typeface="+mn-cs"/>
                        </a:rPr>
                        <a:t>“ (…) on the ground that the </a:t>
                      </a:r>
                      <a:r>
                        <a:rPr lang="en-US" sz="1600" b="1" i="0" kern="1200" dirty="0">
                          <a:solidFill>
                            <a:schemeClr val="dk1"/>
                          </a:solidFill>
                          <a:effectLst/>
                          <a:latin typeface="+mn-lt"/>
                          <a:ea typeface="+mn-ea"/>
                          <a:cs typeface="+mn-cs"/>
                        </a:rPr>
                        <a:t>intended use and purpose of ‘cookies’ could differ from those of other types of ‘pastry’ </a:t>
                      </a:r>
                      <a:r>
                        <a:rPr lang="en-US" sz="1600" b="0" i="0" kern="1200" dirty="0">
                          <a:solidFill>
                            <a:schemeClr val="dk1"/>
                          </a:solidFill>
                          <a:effectLst/>
                          <a:latin typeface="+mn-lt"/>
                          <a:ea typeface="+mn-ea"/>
                          <a:cs typeface="+mn-cs"/>
                        </a:rPr>
                        <a:t>“ (para . 51)</a:t>
                      </a:r>
                      <a:endParaRPr lang="fr-BE" sz="1600" dirty="0"/>
                    </a:p>
                  </a:txBody>
                  <a:tcPr/>
                </a:tc>
                <a:tc hMerge="1">
                  <a:txBody>
                    <a:bodyPr/>
                    <a:lstStyle/>
                    <a:p>
                      <a:endParaRPr lang="fr-BE"/>
                    </a:p>
                  </a:txBody>
                  <a:tcPr/>
                </a:tc>
                <a:tc hMerge="1">
                  <a:txBody>
                    <a:bodyPr/>
                    <a:lstStyle/>
                    <a:p>
                      <a:endParaRPr lang="fr-BE" dirty="0"/>
                    </a:p>
                  </a:txBody>
                  <a:tcPr/>
                </a:tc>
                <a:extLst>
                  <a:ext uri="{0D108BD9-81ED-4DB2-BD59-A6C34878D82A}">
                    <a16:rowId xmlns:a16="http://schemas.microsoft.com/office/drawing/2014/main" val="1039393086"/>
                  </a:ext>
                </a:extLst>
              </a:tr>
            </a:tbl>
          </a:graphicData>
        </a:graphic>
      </p:graphicFrame>
      <p:graphicFrame>
        <p:nvGraphicFramePr>
          <p:cNvPr id="7" name="Table 7">
            <a:extLst>
              <a:ext uri="{FF2B5EF4-FFF2-40B4-BE49-F238E27FC236}">
                <a16:creationId xmlns:a16="http://schemas.microsoft.com/office/drawing/2014/main" id="{621C8627-5FD0-4E91-9768-26B604D35504}"/>
              </a:ext>
            </a:extLst>
          </p:cNvPr>
          <p:cNvGraphicFramePr>
            <a:graphicFrameLocks noGrp="1"/>
          </p:cNvGraphicFramePr>
          <p:nvPr>
            <p:extLst>
              <p:ext uri="{D42A27DB-BD31-4B8C-83A1-F6EECF244321}">
                <p14:modId xmlns:p14="http://schemas.microsoft.com/office/powerpoint/2010/main" val="3204780527"/>
              </p:ext>
            </p:extLst>
          </p:nvPr>
        </p:nvGraphicFramePr>
        <p:xfrm>
          <a:off x="838199" y="4320248"/>
          <a:ext cx="10515600" cy="24079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27227067"/>
                    </a:ext>
                  </a:extLst>
                </a:gridCol>
                <a:gridCol w="2628900">
                  <a:extLst>
                    <a:ext uri="{9D8B030D-6E8A-4147-A177-3AD203B41FA5}">
                      <a16:colId xmlns:a16="http://schemas.microsoft.com/office/drawing/2014/main" val="2316975599"/>
                    </a:ext>
                  </a:extLst>
                </a:gridCol>
                <a:gridCol w="2628900">
                  <a:extLst>
                    <a:ext uri="{9D8B030D-6E8A-4147-A177-3AD203B41FA5}">
                      <a16:colId xmlns:a16="http://schemas.microsoft.com/office/drawing/2014/main" val="1279962395"/>
                    </a:ext>
                  </a:extLst>
                </a:gridCol>
                <a:gridCol w="2628900">
                  <a:extLst>
                    <a:ext uri="{9D8B030D-6E8A-4147-A177-3AD203B41FA5}">
                      <a16:colId xmlns:a16="http://schemas.microsoft.com/office/drawing/2014/main" val="3643945149"/>
                    </a:ext>
                  </a:extLst>
                </a:gridCol>
              </a:tblGrid>
              <a:tr h="302518">
                <a:tc rowSpan="3">
                  <a:txBody>
                    <a:bodyPr/>
                    <a:lstStyle/>
                    <a:p>
                      <a:r>
                        <a:rPr lang="it-IT" sz="1600" dirty="0"/>
                        <a:t>24/01/2024, Agus/EUIPO – </a:t>
                      </a:r>
                      <a:r>
                        <a:rPr lang="it-IT" sz="1600" dirty="0" err="1"/>
                        <a:t>Alpen</a:t>
                      </a:r>
                      <a:r>
                        <a:rPr lang="it-IT" sz="1600" dirty="0"/>
                        <a:t> Food Group (ROYAL MILK), T-603/22, EU.T:2024:29</a:t>
                      </a:r>
                      <a:endParaRPr lang="fr-BE" sz="16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r>
                        <a:rPr lang="it-IT" sz="1600" dirty="0"/>
                        <a:t> </a:t>
                      </a:r>
                      <a:endParaRPr lang="fr-BE" sz="1600" dirty="0"/>
                    </a:p>
                  </a:txBody>
                  <a:tcPr/>
                </a:tc>
                <a:extLst>
                  <a:ext uri="{0D108BD9-81ED-4DB2-BD59-A6C34878D82A}">
                    <a16:rowId xmlns:a16="http://schemas.microsoft.com/office/drawing/2014/main" val="4093346489"/>
                  </a:ext>
                </a:extLst>
              </a:tr>
              <a:tr h="742543">
                <a:tc vMerge="1">
                  <a:txBody>
                    <a:bodyPr/>
                    <a:lstStyle/>
                    <a:p>
                      <a:endParaRPr lang="fr-BE"/>
                    </a:p>
                  </a:txBody>
                  <a:tcPr/>
                </a:tc>
                <a:tc>
                  <a:txBody>
                    <a:bodyPr/>
                    <a:lstStyle/>
                    <a:p>
                      <a:r>
                        <a:rPr lang="it-IT" sz="1600" dirty="0"/>
                        <a:t>Milk and </a:t>
                      </a:r>
                      <a:r>
                        <a:rPr lang="it-IT" sz="1600" dirty="0" err="1"/>
                        <a:t>milk</a:t>
                      </a:r>
                      <a:r>
                        <a:rPr lang="it-IT" sz="1600" dirty="0"/>
                        <a:t> products with the </a:t>
                      </a:r>
                      <a:r>
                        <a:rPr lang="it-IT" sz="1600" dirty="0" err="1"/>
                        <a:t>exception</a:t>
                      </a:r>
                      <a:r>
                        <a:rPr lang="it-IT" sz="1600" dirty="0"/>
                        <a:t> of </a:t>
                      </a:r>
                      <a:r>
                        <a:rPr lang="it-IT" sz="1600" dirty="0" err="1"/>
                        <a:t>ice</a:t>
                      </a:r>
                      <a:r>
                        <a:rPr lang="it-IT" sz="1600" dirty="0"/>
                        <a:t> </a:t>
                      </a:r>
                      <a:r>
                        <a:rPr lang="it-IT" sz="1600" dirty="0" err="1"/>
                        <a:t>creams</a:t>
                      </a:r>
                      <a:r>
                        <a:rPr lang="it-IT" sz="1600" dirty="0"/>
                        <a:t> and </a:t>
                      </a:r>
                      <a:r>
                        <a:rPr lang="it-IT" sz="1600" dirty="0" err="1"/>
                        <a:t>milk</a:t>
                      </a:r>
                      <a:r>
                        <a:rPr lang="it-IT" sz="1600" dirty="0"/>
                        <a:t> desserts</a:t>
                      </a:r>
                      <a:endParaRPr lang="fr-BE" sz="1600" dirty="0"/>
                    </a:p>
                  </a:txBody>
                  <a:tcPr/>
                </a:tc>
                <a:tc>
                  <a:txBody>
                    <a:bodyPr/>
                    <a:lstStyle/>
                    <a:p>
                      <a:r>
                        <a:rPr lang="it-IT" sz="1600" dirty="0"/>
                        <a:t>Milk </a:t>
                      </a:r>
                      <a:r>
                        <a:rPr lang="it-IT" sz="1600" dirty="0" err="1"/>
                        <a:t>powder</a:t>
                      </a:r>
                      <a:r>
                        <a:rPr lang="it-IT" sz="1600" dirty="0"/>
                        <a:t> for food </a:t>
                      </a:r>
                      <a:r>
                        <a:rPr lang="it-IT" sz="1600" dirty="0" err="1"/>
                        <a:t>purposes</a:t>
                      </a:r>
                      <a:endParaRPr lang="fr-BE" sz="1600" dirty="0"/>
                    </a:p>
                  </a:txBody>
                  <a:tcPr/>
                </a:tc>
                <a:tc>
                  <a:txBody>
                    <a:bodyPr/>
                    <a:lstStyle/>
                    <a:p>
                      <a:r>
                        <a:rPr lang="it-IT" sz="1600" dirty="0"/>
                        <a:t>Milk </a:t>
                      </a:r>
                      <a:r>
                        <a:rPr lang="it-IT" sz="1600" dirty="0" err="1"/>
                        <a:t>powder</a:t>
                      </a:r>
                      <a:r>
                        <a:rPr lang="it-IT" sz="1600" dirty="0"/>
                        <a:t> for food </a:t>
                      </a:r>
                      <a:r>
                        <a:rPr lang="it-IT" sz="1600" dirty="0" err="1"/>
                        <a:t>purposes</a:t>
                      </a:r>
                      <a:r>
                        <a:rPr lang="it-IT" sz="1600" dirty="0"/>
                        <a:t> </a:t>
                      </a:r>
                      <a:endParaRPr lang="fr-BE" sz="1600" dirty="0"/>
                    </a:p>
                  </a:txBody>
                  <a:tcPr/>
                </a:tc>
                <a:extLst>
                  <a:ext uri="{0D108BD9-81ED-4DB2-BD59-A6C34878D82A}">
                    <a16:rowId xmlns:a16="http://schemas.microsoft.com/office/drawing/2014/main" val="1244379473"/>
                  </a:ext>
                </a:extLst>
              </a:tr>
              <a:tr h="1127566">
                <a:tc vMerge="1">
                  <a:txBody>
                    <a:bodyPr/>
                    <a:lstStyle/>
                    <a:p>
                      <a:endParaRPr lang="fr-BE" dirty="0"/>
                    </a:p>
                  </a:txBody>
                  <a:tcPr/>
                </a:tc>
                <a:tc gridSpan="3">
                  <a:txBody>
                    <a:bodyPr/>
                    <a:lstStyle/>
                    <a:p>
                      <a:pPr algn="just"/>
                      <a:r>
                        <a:rPr lang="en-US" sz="1500" b="0" i="0" kern="1200" dirty="0">
                          <a:solidFill>
                            <a:schemeClr val="dk1"/>
                          </a:solidFill>
                          <a:effectLst/>
                          <a:latin typeface="+mn-lt"/>
                          <a:ea typeface="+mn-ea"/>
                          <a:cs typeface="+mn-cs"/>
                        </a:rPr>
                        <a:t>“ (…) </a:t>
                      </a:r>
                      <a:r>
                        <a:rPr lang="en-US" sz="1500" b="1" i="0" kern="1200" dirty="0">
                          <a:solidFill>
                            <a:schemeClr val="dk1"/>
                          </a:solidFill>
                          <a:effectLst/>
                          <a:latin typeface="+mn-lt"/>
                          <a:ea typeface="+mn-ea"/>
                          <a:cs typeface="+mn-cs"/>
                        </a:rPr>
                        <a:t>some of the characteristics of the goods at issue are of significant importance </a:t>
                      </a:r>
                      <a:r>
                        <a:rPr lang="en-US" sz="1500" b="0" i="0" kern="1200" dirty="0">
                          <a:solidFill>
                            <a:schemeClr val="dk1"/>
                          </a:solidFill>
                          <a:effectLst/>
                          <a:latin typeface="+mn-lt"/>
                          <a:ea typeface="+mn-ea"/>
                          <a:cs typeface="+mn-cs"/>
                        </a:rPr>
                        <a:t>in directing his or her </a:t>
                      </a:r>
                      <a:r>
                        <a:rPr lang="en-US" sz="1500" b="1" i="0" kern="1200" dirty="0">
                          <a:solidFill>
                            <a:schemeClr val="dk1"/>
                          </a:solidFill>
                          <a:effectLst/>
                          <a:latin typeface="+mn-lt"/>
                          <a:ea typeface="+mn-ea"/>
                          <a:cs typeface="+mn-cs"/>
                        </a:rPr>
                        <a:t>choice</a:t>
                      </a:r>
                      <a:r>
                        <a:rPr lang="en-US" sz="1500" b="0" i="0" kern="1200" dirty="0">
                          <a:solidFill>
                            <a:schemeClr val="dk1"/>
                          </a:solidFill>
                          <a:effectLst/>
                          <a:latin typeface="+mn-lt"/>
                          <a:ea typeface="+mn-ea"/>
                          <a:cs typeface="+mn-cs"/>
                        </a:rPr>
                        <a:t> and that they therefore have a bearing on the purpose and intended use of those goods in his or her eyes (…) </a:t>
                      </a:r>
                      <a:r>
                        <a:rPr lang="en-US" sz="1500" b="0" i="0" u="sng" kern="1200" dirty="0">
                          <a:solidFill>
                            <a:schemeClr val="dk1"/>
                          </a:solidFill>
                          <a:effectLst/>
                          <a:latin typeface="+mn-lt"/>
                          <a:ea typeface="+mn-ea"/>
                          <a:cs typeface="+mn-cs"/>
                        </a:rPr>
                        <a:t>milk powder has a much longer shelf life than liquid milk and does not need to be refrigerated</a:t>
                      </a:r>
                      <a:r>
                        <a:rPr lang="en-US" sz="1500" b="0" i="0" kern="1200" dirty="0">
                          <a:solidFill>
                            <a:schemeClr val="dk1"/>
                          </a:solidFill>
                          <a:effectLst/>
                          <a:latin typeface="+mn-lt"/>
                          <a:ea typeface="+mn-ea"/>
                          <a:cs typeface="+mn-cs"/>
                        </a:rPr>
                        <a:t>” (p. 33, 34).</a:t>
                      </a:r>
                    </a:p>
                    <a:p>
                      <a:endParaRPr lang="fr-BE" sz="16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43027706"/>
                  </a:ext>
                </a:extLst>
              </a:tr>
            </a:tbl>
          </a:graphicData>
        </a:graphic>
      </p:graphicFrame>
    </p:spTree>
    <p:extLst>
      <p:ext uri="{BB962C8B-B14F-4D97-AF65-F5344CB8AC3E}">
        <p14:creationId xmlns:p14="http://schemas.microsoft.com/office/powerpoint/2010/main" val="19082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p:txBody>
          <a:bodyPr/>
          <a:lstStyle/>
          <a:p>
            <a:r>
              <a:rPr lang="it-IT" dirty="0" err="1"/>
              <a:t>Applying</a:t>
            </a:r>
            <a:r>
              <a:rPr lang="it-IT" dirty="0"/>
              <a:t> the </a:t>
            </a:r>
            <a:r>
              <a:rPr lang="it-IT" dirty="0" err="1"/>
              <a:t>criteria</a:t>
            </a:r>
            <a:r>
              <a:rPr lang="it-IT" dirty="0"/>
              <a:t> to </a:t>
            </a:r>
            <a:r>
              <a:rPr lang="it-IT" dirty="0" err="1"/>
              <a:t>facts</a:t>
            </a:r>
            <a:r>
              <a:rPr lang="it-IT" dirty="0"/>
              <a:t> </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3416591815"/>
              </p:ext>
            </p:extLst>
          </p:nvPr>
        </p:nvGraphicFramePr>
        <p:xfrm>
          <a:off x="838200" y="1389185"/>
          <a:ext cx="10515600" cy="15849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292344">
                <a:tc rowSpan="3">
                  <a:txBody>
                    <a:bodyPr/>
                    <a:lstStyle/>
                    <a:p>
                      <a:r>
                        <a:rPr lang="it-IT" sz="1400" dirty="0"/>
                        <a:t>12/07/2023, </a:t>
                      </a:r>
                      <a:r>
                        <a:rPr lang="it-IT" sz="1400" dirty="0" err="1"/>
                        <a:t>Trus</a:t>
                      </a:r>
                      <a:r>
                        <a:rPr lang="it-IT" sz="1400" dirty="0"/>
                        <a:t>/EUIPO – </a:t>
                      </a:r>
                      <a:r>
                        <a:rPr lang="it-IT" sz="1400" dirty="0" err="1"/>
                        <a:t>Unilab</a:t>
                      </a:r>
                      <a:r>
                        <a:rPr lang="it-IT" sz="1400" dirty="0"/>
                        <a:t> (ARTRESAN), T-585/22, EU:T.2023:392</a:t>
                      </a:r>
                      <a:endParaRPr lang="fr-BE" sz="14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824736954"/>
                  </a:ext>
                </a:extLst>
              </a:tr>
              <a:tr h="292344">
                <a:tc vMerge="1">
                  <a:txBody>
                    <a:bodyPr/>
                    <a:lstStyle/>
                    <a:p>
                      <a:endParaRPr lang="fr-BE" dirty="0"/>
                    </a:p>
                  </a:txBody>
                  <a:tcPr/>
                </a:tc>
                <a:tc>
                  <a:txBody>
                    <a:bodyPr/>
                    <a:lstStyle/>
                    <a:p>
                      <a:r>
                        <a:rPr lang="en-US" sz="1400" b="0" i="0" kern="1200" dirty="0">
                          <a:solidFill>
                            <a:schemeClr val="dk1"/>
                          </a:solidFill>
                          <a:effectLst/>
                          <a:latin typeface="+mn-lt"/>
                          <a:ea typeface="+mn-ea"/>
                          <a:cs typeface="+mn-cs"/>
                        </a:rPr>
                        <a:t>‘food supplements for medical purposes’ (class 5)</a:t>
                      </a:r>
                      <a:endParaRPr lang="fr-BE" sz="1400" dirty="0"/>
                    </a:p>
                  </a:txBody>
                  <a:tcPr/>
                </a:tc>
                <a:tc>
                  <a:txBody>
                    <a:bodyPr/>
                    <a:lstStyle/>
                    <a:p>
                      <a:r>
                        <a:rPr lang="en-US" sz="1400" b="0" i="0" kern="1200" dirty="0">
                          <a:solidFill>
                            <a:schemeClr val="dk1"/>
                          </a:solidFill>
                          <a:effectLst/>
                          <a:latin typeface="+mn-lt"/>
                          <a:ea typeface="+mn-ea"/>
                          <a:cs typeface="+mn-cs"/>
                        </a:rPr>
                        <a:t>products to improve the condition of the joints</a:t>
                      </a:r>
                      <a:endParaRPr lang="fr-BE" sz="1400" dirty="0"/>
                    </a:p>
                  </a:txBody>
                  <a:tcPr/>
                </a:tc>
                <a:tc>
                  <a:txBody>
                    <a:bodyPr/>
                    <a:lstStyle/>
                    <a:p>
                      <a:r>
                        <a:rPr lang="en-US" sz="1400" b="0" i="0" kern="1200" dirty="0">
                          <a:solidFill>
                            <a:schemeClr val="dk1"/>
                          </a:solidFill>
                          <a:effectLst/>
                          <a:latin typeface="+mn-lt"/>
                          <a:ea typeface="+mn-ea"/>
                          <a:cs typeface="+mn-cs"/>
                        </a:rPr>
                        <a:t>‘food supplements for medical purposes’ </a:t>
                      </a:r>
                      <a:endParaRPr lang="fr-BE" sz="1400" dirty="0"/>
                    </a:p>
                  </a:txBody>
                  <a:tcPr/>
                </a:tc>
                <a:extLst>
                  <a:ext uri="{0D108BD9-81ED-4DB2-BD59-A6C34878D82A}">
                    <a16:rowId xmlns:a16="http://schemas.microsoft.com/office/drawing/2014/main" val="3834785177"/>
                  </a:ext>
                </a:extLst>
              </a:tr>
              <a:tr h="584689">
                <a:tc vMerge="1">
                  <a:txBody>
                    <a:bodyPr/>
                    <a:lstStyle/>
                    <a:p>
                      <a:endParaRPr lang="fr-BE" dirty="0"/>
                    </a:p>
                  </a:txBody>
                  <a:tcPr/>
                </a:tc>
                <a:tc gridSpan="3">
                  <a:txBody>
                    <a:bodyPr/>
                    <a:lstStyle/>
                    <a:p>
                      <a:pPr algn="just"/>
                      <a:r>
                        <a:rPr lang="en-US" sz="1400" b="0" i="0" kern="1200" dirty="0">
                          <a:solidFill>
                            <a:schemeClr val="dk1"/>
                          </a:solidFill>
                          <a:effectLst/>
                          <a:latin typeface="+mn-lt"/>
                          <a:ea typeface="+mn-ea"/>
                          <a:cs typeface="+mn-cs"/>
                        </a:rPr>
                        <a:t>(...) are intended to supplement a normal diet and to </a:t>
                      </a:r>
                      <a:r>
                        <a:rPr lang="en-US" sz="1400" b="1" i="0" kern="1200" dirty="0">
                          <a:solidFill>
                            <a:schemeClr val="dk1"/>
                          </a:solidFill>
                          <a:effectLst/>
                          <a:latin typeface="+mn-lt"/>
                          <a:ea typeface="+mn-ea"/>
                          <a:cs typeface="+mn-cs"/>
                        </a:rPr>
                        <a:t>improve human health</a:t>
                      </a:r>
                      <a:r>
                        <a:rPr lang="en-US" sz="1400" b="0" i="0" kern="1200" dirty="0">
                          <a:solidFill>
                            <a:schemeClr val="dk1"/>
                          </a:solidFill>
                          <a:effectLst/>
                          <a:latin typeface="+mn-lt"/>
                          <a:ea typeface="+mn-ea"/>
                          <a:cs typeface="+mn-cs"/>
                        </a:rPr>
                        <a:t>. Similarly, products to improve the condition of the joints are intended to improve human health and, more specifically, the </a:t>
                      </a:r>
                      <a:r>
                        <a:rPr lang="en-US" sz="1400" b="1" i="0" kern="1200" dirty="0">
                          <a:solidFill>
                            <a:schemeClr val="dk1"/>
                          </a:solidFill>
                          <a:effectLst/>
                          <a:latin typeface="+mn-lt"/>
                          <a:ea typeface="+mn-ea"/>
                          <a:cs typeface="+mn-cs"/>
                        </a:rPr>
                        <a:t>condition of the joints, [which is] part of the human health </a:t>
                      </a:r>
                      <a:r>
                        <a:rPr lang="en-US" sz="1400" b="0" i="0" kern="1200" dirty="0">
                          <a:solidFill>
                            <a:schemeClr val="dk1"/>
                          </a:solidFill>
                          <a:effectLst/>
                          <a:latin typeface="+mn-lt"/>
                          <a:ea typeface="+mn-ea"/>
                          <a:cs typeface="+mn-cs"/>
                        </a:rPr>
                        <a:t>(p. 70)</a:t>
                      </a:r>
                      <a:endParaRPr lang="fr-BE" sz="1400" b="1"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graphicFrame>
        <p:nvGraphicFramePr>
          <p:cNvPr id="5" name="Table 5">
            <a:extLst>
              <a:ext uri="{FF2B5EF4-FFF2-40B4-BE49-F238E27FC236}">
                <a16:creationId xmlns:a16="http://schemas.microsoft.com/office/drawing/2014/main" id="{6B0C61BC-0666-4651-9F23-43AACD78F255}"/>
              </a:ext>
            </a:extLst>
          </p:cNvPr>
          <p:cNvGraphicFramePr>
            <a:graphicFrameLocks noGrp="1"/>
          </p:cNvGraphicFramePr>
          <p:nvPr>
            <p:extLst>
              <p:ext uri="{D42A27DB-BD31-4B8C-83A1-F6EECF244321}">
                <p14:modId xmlns:p14="http://schemas.microsoft.com/office/powerpoint/2010/main" val="2193079398"/>
              </p:ext>
            </p:extLst>
          </p:nvPr>
        </p:nvGraphicFramePr>
        <p:xfrm>
          <a:off x="838200" y="3036791"/>
          <a:ext cx="10515600" cy="16654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17716294"/>
                    </a:ext>
                  </a:extLst>
                </a:gridCol>
                <a:gridCol w="2628900">
                  <a:extLst>
                    <a:ext uri="{9D8B030D-6E8A-4147-A177-3AD203B41FA5}">
                      <a16:colId xmlns:a16="http://schemas.microsoft.com/office/drawing/2014/main" val="733288046"/>
                    </a:ext>
                  </a:extLst>
                </a:gridCol>
                <a:gridCol w="2628900">
                  <a:extLst>
                    <a:ext uri="{9D8B030D-6E8A-4147-A177-3AD203B41FA5}">
                      <a16:colId xmlns:a16="http://schemas.microsoft.com/office/drawing/2014/main" val="3513296730"/>
                    </a:ext>
                  </a:extLst>
                </a:gridCol>
                <a:gridCol w="2628900">
                  <a:extLst>
                    <a:ext uri="{9D8B030D-6E8A-4147-A177-3AD203B41FA5}">
                      <a16:colId xmlns:a16="http://schemas.microsoft.com/office/drawing/2014/main" val="1861998933"/>
                    </a:ext>
                  </a:extLst>
                </a:gridCol>
              </a:tblGrid>
              <a:tr h="360280">
                <a:tc rowSpan="3">
                  <a:txBody>
                    <a:bodyPr/>
                    <a:lstStyle/>
                    <a:p>
                      <a:r>
                        <a:rPr lang="ro-RO" sz="1400" dirty="0"/>
                        <a:t>17/12/2025, </a:t>
                      </a:r>
                      <a:r>
                        <a:rPr lang="ro-RO" sz="1400" dirty="0" err="1"/>
                        <a:t>Freixenet</a:t>
                      </a:r>
                      <a:r>
                        <a:rPr lang="ro-RO" sz="1400" dirty="0"/>
                        <a:t>/EUIPO – Alvear (CB), T-222/25, EU:T:2025:1117</a:t>
                      </a:r>
                      <a:endParaRPr lang="fr-BE" sz="14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310856912"/>
                  </a:ext>
                </a:extLst>
              </a:tr>
              <a:tr h="360280">
                <a:tc vMerge="1">
                  <a:txBody>
                    <a:bodyPr/>
                    <a:lstStyle/>
                    <a:p>
                      <a:endParaRPr lang="fr-BE" dirty="0"/>
                    </a:p>
                  </a:txBody>
                  <a:tcPr/>
                </a:tc>
                <a:tc>
                  <a:txBody>
                    <a:bodyPr/>
                    <a:lstStyle/>
                    <a:p>
                      <a:r>
                        <a:rPr lang="ro-RO" sz="1400" dirty="0"/>
                        <a:t>” </a:t>
                      </a:r>
                      <a:r>
                        <a:rPr lang="ro-RO" sz="1400" dirty="0" err="1"/>
                        <a:t>wine</a:t>
                      </a:r>
                      <a:r>
                        <a:rPr lang="ro-RO" sz="1400" dirty="0"/>
                        <a:t>”</a:t>
                      </a:r>
                      <a:endParaRPr lang="fr-BE" sz="1400" dirty="0"/>
                    </a:p>
                  </a:txBody>
                  <a:tcPr/>
                </a:tc>
                <a:tc>
                  <a:txBody>
                    <a:bodyPr/>
                    <a:lstStyle/>
                    <a:p>
                      <a:r>
                        <a:rPr lang="en-US" sz="1400" dirty="0"/>
                        <a:t>‘</a:t>
                      </a:r>
                      <a:r>
                        <a:rPr lang="en-US" sz="1400" dirty="0" err="1"/>
                        <a:t>Fino</a:t>
                      </a:r>
                      <a:r>
                        <a:rPr lang="en-US" sz="1400" dirty="0"/>
                        <a:t>’ wine</a:t>
                      </a:r>
                      <a:r>
                        <a:rPr lang="ro-RO" sz="1400" dirty="0"/>
                        <a:t>s</a:t>
                      </a:r>
                      <a:r>
                        <a:rPr lang="en-US" sz="1400" dirty="0"/>
                        <a:t> </a:t>
                      </a:r>
                      <a:endParaRPr lang="fr-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t>” </a:t>
                      </a:r>
                      <a:r>
                        <a:rPr lang="ro-RO" sz="1400" dirty="0" err="1"/>
                        <a:t>wine</a:t>
                      </a:r>
                      <a:r>
                        <a:rPr lang="ro-RO" sz="1400" dirty="0"/>
                        <a:t>”</a:t>
                      </a:r>
                      <a:endParaRPr lang="fr-BE" sz="1400" dirty="0"/>
                    </a:p>
                  </a:txBody>
                  <a:tcPr/>
                </a:tc>
                <a:extLst>
                  <a:ext uri="{0D108BD9-81ED-4DB2-BD59-A6C34878D82A}">
                    <a16:rowId xmlns:a16="http://schemas.microsoft.com/office/drawing/2014/main" val="1337242839"/>
                  </a:ext>
                </a:extLst>
              </a:tr>
              <a:tr h="496887">
                <a:tc vMerge="1">
                  <a:txBody>
                    <a:bodyPr/>
                    <a:lstStyle/>
                    <a:p>
                      <a:endParaRPr lang="fr-BE" dirty="0"/>
                    </a:p>
                  </a:txBody>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a:t>
                      </a:r>
                      <a:r>
                        <a:rPr lang="en-US" sz="1400" dirty="0" err="1"/>
                        <a:t>Fino</a:t>
                      </a:r>
                      <a:r>
                        <a:rPr lang="en-US" sz="1400" dirty="0"/>
                        <a:t>’ wine and the broader category of wines serve the same purpose, </a:t>
                      </a:r>
                      <a:r>
                        <a:rPr lang="en-US" sz="1400" b="1" dirty="0"/>
                        <a:t>as they are both alcoholic beverages produced by the fermentation of grapes, </a:t>
                      </a:r>
                      <a:r>
                        <a:rPr lang="en-US" sz="1400" b="0" dirty="0"/>
                        <a:t>intended for consumption in similar contexts, and offer similar sensory experiences in terms of aroma, taste and texture</a:t>
                      </a:r>
                      <a:r>
                        <a:rPr lang="ro-RO" sz="1400" b="0" dirty="0"/>
                        <a:t> (p. 33). </a:t>
                      </a:r>
                      <a:endParaRPr lang="en-US" sz="1400" b="0" dirty="0"/>
                    </a:p>
                  </a:txBody>
                  <a:tcPr/>
                </a:tc>
                <a:tc hMerge="1">
                  <a:txBody>
                    <a:bodyPr/>
                    <a:lstStyle/>
                    <a:p>
                      <a:endParaRPr lang="fr-BE"/>
                    </a:p>
                  </a:txBody>
                  <a:tcPr/>
                </a:tc>
                <a:tc hMerge="1">
                  <a:txBody>
                    <a:bodyPr/>
                    <a:lstStyle/>
                    <a:p>
                      <a:endParaRPr lang="fr-BE" dirty="0"/>
                    </a:p>
                  </a:txBody>
                  <a:tcPr/>
                </a:tc>
                <a:extLst>
                  <a:ext uri="{0D108BD9-81ED-4DB2-BD59-A6C34878D82A}">
                    <a16:rowId xmlns:a16="http://schemas.microsoft.com/office/drawing/2014/main" val="1039393086"/>
                  </a:ext>
                </a:extLst>
              </a:tr>
            </a:tbl>
          </a:graphicData>
        </a:graphic>
      </p:graphicFrame>
      <p:graphicFrame>
        <p:nvGraphicFramePr>
          <p:cNvPr id="7" name="Table 7">
            <a:extLst>
              <a:ext uri="{FF2B5EF4-FFF2-40B4-BE49-F238E27FC236}">
                <a16:creationId xmlns:a16="http://schemas.microsoft.com/office/drawing/2014/main" id="{621C8627-5FD0-4E91-9768-26B604D35504}"/>
              </a:ext>
            </a:extLst>
          </p:cNvPr>
          <p:cNvGraphicFramePr>
            <a:graphicFrameLocks noGrp="1"/>
          </p:cNvGraphicFramePr>
          <p:nvPr>
            <p:extLst>
              <p:ext uri="{D42A27DB-BD31-4B8C-83A1-F6EECF244321}">
                <p14:modId xmlns:p14="http://schemas.microsoft.com/office/powerpoint/2010/main" val="3307511203"/>
              </p:ext>
            </p:extLst>
          </p:nvPr>
        </p:nvGraphicFramePr>
        <p:xfrm>
          <a:off x="838199" y="4764877"/>
          <a:ext cx="10515600" cy="188396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27227067"/>
                    </a:ext>
                  </a:extLst>
                </a:gridCol>
                <a:gridCol w="2628900">
                  <a:extLst>
                    <a:ext uri="{9D8B030D-6E8A-4147-A177-3AD203B41FA5}">
                      <a16:colId xmlns:a16="http://schemas.microsoft.com/office/drawing/2014/main" val="2316975599"/>
                    </a:ext>
                  </a:extLst>
                </a:gridCol>
                <a:gridCol w="2628900">
                  <a:extLst>
                    <a:ext uri="{9D8B030D-6E8A-4147-A177-3AD203B41FA5}">
                      <a16:colId xmlns:a16="http://schemas.microsoft.com/office/drawing/2014/main" val="1279962395"/>
                    </a:ext>
                  </a:extLst>
                </a:gridCol>
                <a:gridCol w="2628900">
                  <a:extLst>
                    <a:ext uri="{9D8B030D-6E8A-4147-A177-3AD203B41FA5}">
                      <a16:colId xmlns:a16="http://schemas.microsoft.com/office/drawing/2014/main" val="3643945149"/>
                    </a:ext>
                  </a:extLst>
                </a:gridCol>
              </a:tblGrid>
              <a:tr h="416055">
                <a:tc rowSpan="3">
                  <a:txBody>
                    <a:bodyPr/>
                    <a:lstStyle/>
                    <a:p>
                      <a:r>
                        <a:rPr lang="ro-RO" sz="1400" b="1" dirty="0">
                          <a:latin typeface="+mj-lt"/>
                        </a:rPr>
                        <a:t>09/03/2022, </a:t>
                      </a:r>
                      <a:r>
                        <a:rPr lang="en-US" sz="1400" b="1" i="0" kern="1200" dirty="0" err="1">
                          <a:solidFill>
                            <a:schemeClr val="lt1"/>
                          </a:solidFill>
                          <a:effectLst/>
                          <a:latin typeface="+mj-lt"/>
                          <a:ea typeface="+mn-ea"/>
                          <a:cs typeface="+mn-cs"/>
                        </a:rPr>
                        <a:t>PrenzMarien</a:t>
                      </a:r>
                      <a:r>
                        <a:rPr lang="en-US" sz="1400" b="1" i="0" kern="1200" dirty="0">
                          <a:solidFill>
                            <a:schemeClr val="lt1"/>
                          </a:solidFill>
                          <a:effectLst/>
                          <a:latin typeface="+mj-lt"/>
                          <a:ea typeface="+mn-ea"/>
                          <a:cs typeface="+mn-cs"/>
                        </a:rPr>
                        <a:t> / EUIPO - Molson Coors Brewing Company (UK) (STONES)</a:t>
                      </a:r>
                      <a:r>
                        <a:rPr lang="ro-RO" sz="1400" b="1" i="0" kern="1200" dirty="0">
                          <a:solidFill>
                            <a:schemeClr val="lt1"/>
                          </a:solidFill>
                          <a:effectLst/>
                          <a:latin typeface="+mj-lt"/>
                          <a:ea typeface="+mn-ea"/>
                          <a:cs typeface="+mn-cs"/>
                        </a:rPr>
                        <a:t>, T-760/20, EU:T:2022:123 </a:t>
                      </a:r>
                      <a:endParaRPr lang="fr-BE" sz="1400" b="1" dirty="0">
                        <a:latin typeface="+mj-lt"/>
                      </a:endParaRPr>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r>
                        <a:rPr lang="it-IT" sz="1600" dirty="0"/>
                        <a:t> </a:t>
                      </a:r>
                      <a:endParaRPr lang="fr-BE" sz="1600" dirty="0"/>
                    </a:p>
                  </a:txBody>
                  <a:tcPr/>
                </a:tc>
                <a:extLst>
                  <a:ext uri="{0D108BD9-81ED-4DB2-BD59-A6C34878D82A}">
                    <a16:rowId xmlns:a16="http://schemas.microsoft.com/office/drawing/2014/main" val="4093346489"/>
                  </a:ext>
                </a:extLst>
              </a:tr>
              <a:tr h="582845">
                <a:tc vMerge="1">
                  <a:txBody>
                    <a:bodyPr/>
                    <a:lstStyle/>
                    <a:p>
                      <a:endParaRPr lang="fr-BE"/>
                    </a:p>
                  </a:txBody>
                  <a:tcPr/>
                </a:tc>
                <a:tc>
                  <a:txBody>
                    <a:bodyPr/>
                    <a:lstStyle/>
                    <a:p>
                      <a:r>
                        <a:rPr lang="ro-RO" sz="1400" dirty="0"/>
                        <a:t>”</a:t>
                      </a:r>
                      <a:r>
                        <a:rPr lang="ro-RO" sz="1400" dirty="0" err="1"/>
                        <a:t>beer</a:t>
                      </a:r>
                      <a:r>
                        <a:rPr lang="ro-RO" sz="1400" dirty="0"/>
                        <a:t>”</a:t>
                      </a:r>
                      <a:endParaRPr lang="fr-BE" sz="1400" dirty="0"/>
                    </a:p>
                  </a:txBody>
                  <a:tcPr/>
                </a:tc>
                <a:tc>
                  <a:txBody>
                    <a:bodyPr/>
                    <a:lstStyle/>
                    <a:p>
                      <a:r>
                        <a:rPr lang="ro-RO" sz="1400" dirty="0"/>
                        <a:t>”bitter </a:t>
                      </a:r>
                      <a:r>
                        <a:rPr lang="ro-RO" sz="1400" dirty="0" err="1"/>
                        <a:t>beer</a:t>
                      </a:r>
                      <a:r>
                        <a:rPr lang="ro-RO" sz="1400" dirty="0"/>
                        <a:t>”</a:t>
                      </a:r>
                      <a:endParaRPr lang="fr-BE" sz="1400" dirty="0"/>
                    </a:p>
                  </a:txBody>
                  <a:tcPr/>
                </a:tc>
                <a:tc>
                  <a:txBody>
                    <a:bodyPr/>
                    <a:lstStyle/>
                    <a:p>
                      <a:r>
                        <a:rPr lang="ro-RO" sz="1600" dirty="0"/>
                        <a:t>”</a:t>
                      </a:r>
                      <a:r>
                        <a:rPr lang="ro-RO" sz="1600" dirty="0" err="1"/>
                        <a:t>beer</a:t>
                      </a:r>
                      <a:r>
                        <a:rPr lang="ro-RO" sz="1600" dirty="0"/>
                        <a:t>”</a:t>
                      </a:r>
                      <a:endParaRPr lang="fr-BE" sz="1600" dirty="0"/>
                    </a:p>
                  </a:txBody>
                  <a:tcPr/>
                </a:tc>
                <a:extLst>
                  <a:ext uri="{0D108BD9-81ED-4DB2-BD59-A6C34878D82A}">
                    <a16:rowId xmlns:a16="http://schemas.microsoft.com/office/drawing/2014/main" val="1244379473"/>
                  </a:ext>
                </a:extLst>
              </a:tr>
              <a:tr h="885062">
                <a:tc vMerge="1">
                  <a:txBody>
                    <a:bodyPr/>
                    <a:lstStyle/>
                    <a:p>
                      <a:endParaRPr lang="fr-BE" dirty="0"/>
                    </a:p>
                  </a:txBody>
                  <a:tcPr/>
                </a:tc>
                <a:tc gridSpan="3">
                  <a:txBody>
                    <a:bodyPr/>
                    <a:lstStyle/>
                    <a:p>
                      <a:pPr algn="just"/>
                      <a:r>
                        <a:rPr lang="en-US" sz="1400" b="0" i="0" kern="1200" dirty="0">
                          <a:solidFill>
                            <a:schemeClr val="dk1"/>
                          </a:solidFill>
                          <a:effectLst/>
                          <a:latin typeface="+mn-lt"/>
                          <a:ea typeface="+mn-ea"/>
                          <a:cs typeface="+mn-cs"/>
                        </a:rPr>
                        <a:t>it is common ground that bitter beer constitutes a kind of beer. There is </a:t>
                      </a:r>
                      <a:r>
                        <a:rPr lang="en-US" sz="1400" b="1" i="0" kern="1200" dirty="0">
                          <a:solidFill>
                            <a:schemeClr val="dk1"/>
                          </a:solidFill>
                          <a:effectLst/>
                          <a:latin typeface="+mn-lt"/>
                          <a:ea typeface="+mn-ea"/>
                          <a:cs typeface="+mn-cs"/>
                        </a:rPr>
                        <a:t>no difference in purpose or intended use</a:t>
                      </a:r>
                      <a:r>
                        <a:rPr lang="en-US" sz="1400" b="0" i="0" kern="1200" dirty="0">
                          <a:solidFill>
                            <a:schemeClr val="dk1"/>
                          </a:solidFill>
                          <a:effectLst/>
                          <a:latin typeface="+mn-lt"/>
                          <a:ea typeface="+mn-ea"/>
                          <a:cs typeface="+mn-cs"/>
                        </a:rPr>
                        <a:t> between the goods ‘Beer’ and ‘Bitter beer’ or, moreover, a sufficiently clear delimitation to define those goods as forming a separate category</a:t>
                      </a:r>
                      <a:r>
                        <a:rPr lang="ro-RO" sz="1400" b="0" i="0" kern="1200" dirty="0">
                          <a:solidFill>
                            <a:schemeClr val="dk1"/>
                          </a:solidFill>
                          <a:effectLst/>
                          <a:latin typeface="+mn-lt"/>
                          <a:ea typeface="+mn-ea"/>
                          <a:cs typeface="+mn-cs"/>
                        </a:rPr>
                        <a:t> (p. 68)</a:t>
                      </a:r>
                      <a:endParaRPr lang="fr-BE" sz="14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43027706"/>
                  </a:ext>
                </a:extLst>
              </a:tr>
            </a:tbl>
          </a:graphicData>
        </a:graphic>
      </p:graphicFrame>
    </p:spTree>
    <p:extLst>
      <p:ext uri="{BB962C8B-B14F-4D97-AF65-F5344CB8AC3E}">
        <p14:creationId xmlns:p14="http://schemas.microsoft.com/office/powerpoint/2010/main" val="227075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p:txBody>
          <a:bodyPr/>
          <a:lstStyle/>
          <a:p>
            <a:r>
              <a:rPr lang="it-IT" dirty="0" err="1"/>
              <a:t>Applying</a:t>
            </a:r>
            <a:r>
              <a:rPr lang="it-IT" dirty="0"/>
              <a:t> the </a:t>
            </a:r>
            <a:r>
              <a:rPr lang="it-IT" dirty="0" err="1"/>
              <a:t>criteria</a:t>
            </a:r>
            <a:r>
              <a:rPr lang="it-IT" dirty="0"/>
              <a:t> to </a:t>
            </a:r>
            <a:r>
              <a:rPr lang="it-IT" dirty="0" err="1"/>
              <a:t>facts</a:t>
            </a:r>
            <a:r>
              <a:rPr lang="it-IT" dirty="0"/>
              <a:t> </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3399850838"/>
              </p:ext>
            </p:extLst>
          </p:nvPr>
        </p:nvGraphicFramePr>
        <p:xfrm>
          <a:off x="838200" y="1292469"/>
          <a:ext cx="10515600" cy="1447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300598">
                <a:tc rowSpan="3">
                  <a:txBody>
                    <a:bodyPr/>
                    <a:lstStyle/>
                    <a:p>
                      <a:r>
                        <a:rPr lang="it-IT" sz="1600" dirty="0"/>
                        <a:t>22/10/2020, Ferrari, C-720/18 and C-721/18, EU:C:2020:854</a:t>
                      </a:r>
                      <a:endParaRPr lang="fr-BE" sz="16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824736954"/>
                  </a:ext>
                </a:extLst>
              </a:tr>
              <a:tr h="300598">
                <a:tc vMerge="1">
                  <a:txBody>
                    <a:bodyPr/>
                    <a:lstStyle/>
                    <a:p>
                      <a:endParaRPr lang="fr-BE" dirty="0"/>
                    </a:p>
                  </a:txBody>
                  <a:tcPr/>
                </a:tc>
                <a:tc>
                  <a:txBody>
                    <a:bodyPr/>
                    <a:lstStyle/>
                    <a:p>
                      <a:r>
                        <a:rPr lang="it-IT" sz="1600" dirty="0"/>
                        <a:t>Motor cars</a:t>
                      </a:r>
                      <a:endParaRPr lang="fr-BE" sz="1600" dirty="0"/>
                    </a:p>
                  </a:txBody>
                  <a:tcPr/>
                </a:tc>
                <a:tc>
                  <a:txBody>
                    <a:bodyPr/>
                    <a:lstStyle/>
                    <a:p>
                      <a:r>
                        <a:rPr lang="it-IT" sz="1600" dirty="0"/>
                        <a:t>Sport cars</a:t>
                      </a:r>
                      <a:endParaRPr lang="fr-BE" sz="1600" dirty="0"/>
                    </a:p>
                  </a:txBody>
                  <a:tcPr/>
                </a:tc>
                <a:tc>
                  <a:txBody>
                    <a:bodyPr/>
                    <a:lstStyle/>
                    <a:p>
                      <a:r>
                        <a:rPr lang="it-IT" sz="1600" dirty="0"/>
                        <a:t>Motor cars</a:t>
                      </a:r>
                      <a:endParaRPr lang="fr-BE" sz="1600" dirty="0"/>
                    </a:p>
                  </a:txBody>
                  <a:tcPr/>
                </a:tc>
                <a:extLst>
                  <a:ext uri="{0D108BD9-81ED-4DB2-BD59-A6C34878D82A}">
                    <a16:rowId xmlns:a16="http://schemas.microsoft.com/office/drawing/2014/main" val="3834785177"/>
                  </a:ext>
                </a:extLst>
              </a:tr>
              <a:tr h="696841">
                <a:tc vMerge="1">
                  <a:txBody>
                    <a:bodyPr/>
                    <a:lstStyle/>
                    <a:p>
                      <a:endParaRPr lang="fr-BE" dirty="0"/>
                    </a:p>
                  </a:txBody>
                  <a:tcPr/>
                </a:tc>
                <a:tc gridSpan="3">
                  <a:txBody>
                    <a:bodyPr/>
                    <a:lstStyle/>
                    <a:p>
                      <a:r>
                        <a:rPr lang="en-US" sz="1500" b="0" i="0" kern="1200" dirty="0">
                          <a:solidFill>
                            <a:schemeClr val="dk1"/>
                          </a:solidFill>
                          <a:effectLst/>
                          <a:latin typeface="+mn-lt"/>
                          <a:ea typeface="+mn-ea"/>
                          <a:cs typeface="+mn-cs"/>
                        </a:rPr>
                        <a:t>the mere fact that the cars in respect of which a mark has been used are referred to as </a:t>
                      </a:r>
                      <a:r>
                        <a:rPr lang="en-US" sz="1500" b="1" i="0" kern="1200" dirty="0">
                          <a:solidFill>
                            <a:schemeClr val="dk1"/>
                          </a:solidFill>
                          <a:effectLst/>
                          <a:latin typeface="+mn-lt"/>
                          <a:ea typeface="+mn-ea"/>
                          <a:cs typeface="+mn-cs"/>
                        </a:rPr>
                        <a:t>“sports cars” </a:t>
                      </a:r>
                      <a:r>
                        <a:rPr lang="en-US" sz="1500" b="0" i="0" kern="1200" dirty="0">
                          <a:solidFill>
                            <a:schemeClr val="dk1"/>
                          </a:solidFill>
                          <a:effectLst/>
                          <a:latin typeface="+mn-lt"/>
                          <a:ea typeface="+mn-ea"/>
                          <a:cs typeface="+mn-cs"/>
                        </a:rPr>
                        <a:t>or </a:t>
                      </a:r>
                      <a:r>
                        <a:rPr lang="en-US" sz="1500" b="1" i="0" kern="1200" dirty="0">
                          <a:solidFill>
                            <a:schemeClr val="dk1"/>
                          </a:solidFill>
                          <a:effectLst/>
                          <a:latin typeface="+mn-lt"/>
                          <a:ea typeface="+mn-ea"/>
                          <a:cs typeface="+mn-cs"/>
                        </a:rPr>
                        <a:t>“luxury cars” </a:t>
                      </a:r>
                      <a:r>
                        <a:rPr lang="en-US" sz="1500" b="0" i="0" kern="1200" dirty="0">
                          <a:solidFill>
                            <a:schemeClr val="dk1"/>
                          </a:solidFill>
                          <a:effectLst/>
                          <a:latin typeface="+mn-lt"/>
                          <a:ea typeface="+mn-ea"/>
                          <a:cs typeface="+mn-cs"/>
                        </a:rPr>
                        <a:t>is not sufficient to consider that they belong to an independent subcategory of cars – para. 48, 49</a:t>
                      </a:r>
                      <a:endParaRPr lang="fr-BE" sz="15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graphicFrame>
        <p:nvGraphicFramePr>
          <p:cNvPr id="5" name="Table 5">
            <a:extLst>
              <a:ext uri="{FF2B5EF4-FFF2-40B4-BE49-F238E27FC236}">
                <a16:creationId xmlns:a16="http://schemas.microsoft.com/office/drawing/2014/main" id="{6B0C61BC-0666-4651-9F23-43AACD78F255}"/>
              </a:ext>
            </a:extLst>
          </p:cNvPr>
          <p:cNvGraphicFramePr>
            <a:graphicFrameLocks noGrp="1"/>
          </p:cNvGraphicFramePr>
          <p:nvPr>
            <p:extLst>
              <p:ext uri="{D42A27DB-BD31-4B8C-83A1-F6EECF244321}">
                <p14:modId xmlns:p14="http://schemas.microsoft.com/office/powerpoint/2010/main" val="646648750"/>
              </p:ext>
            </p:extLst>
          </p:nvPr>
        </p:nvGraphicFramePr>
        <p:xfrm>
          <a:off x="838200" y="2857501"/>
          <a:ext cx="10515600" cy="12649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17716294"/>
                    </a:ext>
                  </a:extLst>
                </a:gridCol>
                <a:gridCol w="2628900">
                  <a:extLst>
                    <a:ext uri="{9D8B030D-6E8A-4147-A177-3AD203B41FA5}">
                      <a16:colId xmlns:a16="http://schemas.microsoft.com/office/drawing/2014/main" val="733288046"/>
                    </a:ext>
                  </a:extLst>
                </a:gridCol>
                <a:gridCol w="2628900">
                  <a:extLst>
                    <a:ext uri="{9D8B030D-6E8A-4147-A177-3AD203B41FA5}">
                      <a16:colId xmlns:a16="http://schemas.microsoft.com/office/drawing/2014/main" val="3513296730"/>
                    </a:ext>
                  </a:extLst>
                </a:gridCol>
                <a:gridCol w="2628900">
                  <a:extLst>
                    <a:ext uri="{9D8B030D-6E8A-4147-A177-3AD203B41FA5}">
                      <a16:colId xmlns:a16="http://schemas.microsoft.com/office/drawing/2014/main" val="1861998933"/>
                    </a:ext>
                  </a:extLst>
                </a:gridCol>
              </a:tblGrid>
              <a:tr h="300111">
                <a:tc rowSpan="3">
                  <a:txBody>
                    <a:bodyPr/>
                    <a:lstStyle/>
                    <a:p>
                      <a:r>
                        <a:rPr lang="it-IT" sz="1600" dirty="0"/>
                        <a:t>23/09/2020, </a:t>
                      </a:r>
                      <a:r>
                        <a:rPr lang="it-IT" sz="1600" dirty="0" err="1"/>
                        <a:t>Polfarmex</a:t>
                      </a:r>
                      <a:r>
                        <a:rPr lang="it-IT" sz="1600" dirty="0"/>
                        <a:t>/EUIPO – </a:t>
                      </a:r>
                      <a:r>
                        <a:rPr lang="it-IT" sz="1600" dirty="0" err="1"/>
                        <a:t>Kaminski</a:t>
                      </a:r>
                      <a:r>
                        <a:rPr lang="it-IT" sz="1600" dirty="0"/>
                        <a:t> (SYRENA), T-677/19, EU:T:2020:424</a:t>
                      </a:r>
                      <a:endParaRPr lang="fr-BE" sz="16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310856912"/>
                  </a:ext>
                </a:extLst>
              </a:tr>
              <a:tr h="300111">
                <a:tc vMerge="1">
                  <a:txBody>
                    <a:bodyPr/>
                    <a:lstStyle/>
                    <a:p>
                      <a:endParaRPr lang="fr-BE" dirty="0"/>
                    </a:p>
                  </a:txBody>
                  <a:tcPr/>
                </a:tc>
                <a:tc>
                  <a:txBody>
                    <a:bodyPr/>
                    <a:lstStyle/>
                    <a:p>
                      <a:r>
                        <a:rPr lang="it-IT" sz="1600" dirty="0"/>
                        <a:t>Motor </a:t>
                      </a:r>
                      <a:r>
                        <a:rPr lang="it-IT" sz="1600" dirty="0" err="1"/>
                        <a:t>vehicles</a:t>
                      </a:r>
                      <a:r>
                        <a:rPr lang="it-IT" sz="1600" dirty="0"/>
                        <a:t> </a:t>
                      </a:r>
                      <a:endParaRPr lang="fr-BE" sz="1600" dirty="0"/>
                    </a:p>
                  </a:txBody>
                  <a:tcPr/>
                </a:tc>
                <a:tc>
                  <a:txBody>
                    <a:bodyPr/>
                    <a:lstStyle/>
                    <a:p>
                      <a:r>
                        <a:rPr lang="it-IT" sz="1600" dirty="0"/>
                        <a:t>Racing cars</a:t>
                      </a:r>
                      <a:endParaRPr lang="fr-BE" sz="1600" dirty="0"/>
                    </a:p>
                  </a:txBody>
                  <a:tcPr/>
                </a:tc>
                <a:tc>
                  <a:txBody>
                    <a:bodyPr/>
                    <a:lstStyle/>
                    <a:p>
                      <a:r>
                        <a:rPr lang="it-IT" sz="1600" dirty="0"/>
                        <a:t>Racing cars</a:t>
                      </a:r>
                      <a:endParaRPr lang="fr-BE" sz="1600" dirty="0"/>
                    </a:p>
                  </a:txBody>
                  <a:tcPr/>
                </a:tc>
                <a:extLst>
                  <a:ext uri="{0D108BD9-81ED-4DB2-BD59-A6C34878D82A}">
                    <a16:rowId xmlns:a16="http://schemas.microsoft.com/office/drawing/2014/main" val="1337242839"/>
                  </a:ext>
                </a:extLst>
              </a:tr>
              <a:tr h="525193">
                <a:tc vMerge="1">
                  <a:txBody>
                    <a:bodyPr/>
                    <a:lstStyle/>
                    <a:p>
                      <a:endParaRPr lang="fr-BE" dirty="0"/>
                    </a:p>
                  </a:txBody>
                  <a:tcPr/>
                </a:tc>
                <a:tc gridSpan="3">
                  <a:txBody>
                    <a:bodyPr/>
                    <a:lstStyle/>
                    <a:p>
                      <a:pPr algn="just"/>
                      <a:r>
                        <a:rPr lang="en-US" sz="1500" b="1" i="0" kern="1200" dirty="0">
                          <a:solidFill>
                            <a:schemeClr val="dk1"/>
                          </a:solidFill>
                          <a:effectLst/>
                          <a:latin typeface="+mn-lt"/>
                          <a:ea typeface="+mn-ea"/>
                          <a:cs typeface="+mn-cs"/>
                        </a:rPr>
                        <a:t>“</a:t>
                      </a:r>
                      <a:r>
                        <a:rPr lang="en-US" sz="1500" b="0" i="0" kern="1200" dirty="0">
                          <a:solidFill>
                            <a:schemeClr val="dk1"/>
                          </a:solidFill>
                          <a:effectLst/>
                          <a:latin typeface="+mn-lt"/>
                          <a:ea typeface="+mn-ea"/>
                          <a:cs typeface="+mn-cs"/>
                        </a:rPr>
                        <a:t>are not intended to be driven on public roads and such use is even prohibited (…). Their purpose is therefore different from that of other cars” para 126</a:t>
                      </a:r>
                      <a:r>
                        <a:rPr lang="en-US" sz="1800" b="0" i="0" kern="1200" dirty="0">
                          <a:solidFill>
                            <a:schemeClr val="dk1"/>
                          </a:solidFill>
                          <a:effectLst/>
                          <a:latin typeface="+mn-lt"/>
                          <a:ea typeface="+mn-ea"/>
                          <a:cs typeface="+mn-cs"/>
                        </a:rPr>
                        <a:t>.</a:t>
                      </a:r>
                      <a:endParaRPr lang="fr-BE" sz="1600" dirty="0"/>
                    </a:p>
                  </a:txBody>
                  <a:tcPr/>
                </a:tc>
                <a:tc hMerge="1">
                  <a:txBody>
                    <a:bodyPr/>
                    <a:lstStyle/>
                    <a:p>
                      <a:endParaRPr lang="fr-BE"/>
                    </a:p>
                  </a:txBody>
                  <a:tcPr/>
                </a:tc>
                <a:tc hMerge="1">
                  <a:txBody>
                    <a:bodyPr/>
                    <a:lstStyle/>
                    <a:p>
                      <a:endParaRPr lang="fr-BE" dirty="0"/>
                    </a:p>
                  </a:txBody>
                  <a:tcPr/>
                </a:tc>
                <a:extLst>
                  <a:ext uri="{0D108BD9-81ED-4DB2-BD59-A6C34878D82A}">
                    <a16:rowId xmlns:a16="http://schemas.microsoft.com/office/drawing/2014/main" val="1039393086"/>
                  </a:ext>
                </a:extLst>
              </a:tr>
            </a:tbl>
          </a:graphicData>
        </a:graphic>
      </p:graphicFrame>
      <p:graphicFrame>
        <p:nvGraphicFramePr>
          <p:cNvPr id="7" name="Table 7">
            <a:extLst>
              <a:ext uri="{FF2B5EF4-FFF2-40B4-BE49-F238E27FC236}">
                <a16:creationId xmlns:a16="http://schemas.microsoft.com/office/drawing/2014/main" id="{621C8627-5FD0-4E91-9768-26B604D35504}"/>
              </a:ext>
            </a:extLst>
          </p:cNvPr>
          <p:cNvGraphicFramePr>
            <a:graphicFrameLocks noGrp="1"/>
          </p:cNvGraphicFramePr>
          <p:nvPr>
            <p:extLst>
              <p:ext uri="{D42A27DB-BD31-4B8C-83A1-F6EECF244321}">
                <p14:modId xmlns:p14="http://schemas.microsoft.com/office/powerpoint/2010/main" val="38840350"/>
              </p:ext>
            </p:extLst>
          </p:nvPr>
        </p:nvGraphicFramePr>
        <p:xfrm>
          <a:off x="838199" y="4320248"/>
          <a:ext cx="10515600" cy="220538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27227067"/>
                    </a:ext>
                  </a:extLst>
                </a:gridCol>
                <a:gridCol w="2628900">
                  <a:extLst>
                    <a:ext uri="{9D8B030D-6E8A-4147-A177-3AD203B41FA5}">
                      <a16:colId xmlns:a16="http://schemas.microsoft.com/office/drawing/2014/main" val="2316975599"/>
                    </a:ext>
                  </a:extLst>
                </a:gridCol>
                <a:gridCol w="2628900">
                  <a:extLst>
                    <a:ext uri="{9D8B030D-6E8A-4147-A177-3AD203B41FA5}">
                      <a16:colId xmlns:a16="http://schemas.microsoft.com/office/drawing/2014/main" val="1279962395"/>
                    </a:ext>
                  </a:extLst>
                </a:gridCol>
                <a:gridCol w="2628900">
                  <a:extLst>
                    <a:ext uri="{9D8B030D-6E8A-4147-A177-3AD203B41FA5}">
                      <a16:colId xmlns:a16="http://schemas.microsoft.com/office/drawing/2014/main" val="3643945149"/>
                    </a:ext>
                  </a:extLst>
                </a:gridCol>
              </a:tblGrid>
              <a:tr h="302518">
                <a:tc rowSpan="3">
                  <a:txBody>
                    <a:bodyPr/>
                    <a:lstStyle/>
                    <a:p>
                      <a:r>
                        <a:rPr lang="it-IT" sz="1600" dirty="0"/>
                        <a:t>05/10/2017, Versace 19.69 Abbigliamento Sportivo/EUIPO – Gianni Versace (VERSACE 19.69 ABBIGLIAMENTO SPORTIVO), T-366/16, EU:T:2017:691</a:t>
                      </a:r>
                      <a:endParaRPr lang="fr-BE" sz="16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r>
                        <a:rPr lang="it-IT" sz="1600" dirty="0"/>
                        <a:t> </a:t>
                      </a:r>
                      <a:endParaRPr lang="fr-BE" sz="1600" dirty="0"/>
                    </a:p>
                  </a:txBody>
                  <a:tcPr/>
                </a:tc>
                <a:extLst>
                  <a:ext uri="{0D108BD9-81ED-4DB2-BD59-A6C34878D82A}">
                    <a16:rowId xmlns:a16="http://schemas.microsoft.com/office/drawing/2014/main" val="4093346489"/>
                  </a:ext>
                </a:extLst>
              </a:tr>
              <a:tr h="742543">
                <a:tc vMerge="1">
                  <a:txBody>
                    <a:bodyPr/>
                    <a:lstStyle/>
                    <a:p>
                      <a:endParaRPr lang="fr-BE"/>
                    </a:p>
                  </a:txBody>
                  <a:tcPr/>
                </a:tc>
                <a:tc>
                  <a:txBody>
                    <a:bodyPr/>
                    <a:lstStyle/>
                    <a:p>
                      <a:r>
                        <a:rPr lang="it-IT" sz="1600" dirty="0" err="1"/>
                        <a:t>clothing</a:t>
                      </a:r>
                      <a:endParaRPr lang="fr-BE" sz="1600" dirty="0"/>
                    </a:p>
                  </a:txBody>
                  <a:tcPr/>
                </a:tc>
                <a:tc>
                  <a:txBody>
                    <a:bodyPr/>
                    <a:lstStyle/>
                    <a:p>
                      <a:r>
                        <a:rPr lang="it-IT" sz="1600" dirty="0" err="1"/>
                        <a:t>Luxury</a:t>
                      </a:r>
                      <a:r>
                        <a:rPr lang="it-IT" sz="1600" dirty="0"/>
                        <a:t> </a:t>
                      </a:r>
                      <a:r>
                        <a:rPr lang="it-IT" sz="1600" dirty="0" err="1"/>
                        <a:t>clothing</a:t>
                      </a:r>
                      <a:endParaRPr lang="fr-BE" sz="1600" dirty="0"/>
                    </a:p>
                  </a:txBody>
                  <a:tcPr/>
                </a:tc>
                <a:tc>
                  <a:txBody>
                    <a:bodyPr/>
                    <a:lstStyle/>
                    <a:p>
                      <a:r>
                        <a:rPr lang="it-IT" sz="1600" dirty="0" err="1"/>
                        <a:t>clothing</a:t>
                      </a:r>
                      <a:endParaRPr lang="fr-BE" sz="1600" dirty="0"/>
                    </a:p>
                  </a:txBody>
                  <a:tcPr/>
                </a:tc>
                <a:extLst>
                  <a:ext uri="{0D108BD9-81ED-4DB2-BD59-A6C34878D82A}">
                    <a16:rowId xmlns:a16="http://schemas.microsoft.com/office/drawing/2014/main" val="1244379473"/>
                  </a:ext>
                </a:extLst>
              </a:tr>
              <a:tr h="1127566">
                <a:tc vMerge="1">
                  <a:txBody>
                    <a:bodyPr/>
                    <a:lstStyle/>
                    <a:p>
                      <a:endParaRPr lang="fr-BE" dirty="0"/>
                    </a:p>
                  </a:txBody>
                  <a:tcPr/>
                </a:tc>
                <a:tc gridSpan="3">
                  <a:txBody>
                    <a:bodyPr/>
                    <a:lstStyle/>
                    <a:p>
                      <a:pPr algn="just"/>
                      <a:r>
                        <a:rPr lang="en-US" sz="1500" dirty="0"/>
                        <a:t>the EU judge has already refused to consider that </a:t>
                      </a:r>
                      <a:r>
                        <a:rPr lang="en-US" sz="1500" b="1" dirty="0"/>
                        <a:t>luxury goods have a specific purpose or intended use</a:t>
                      </a:r>
                      <a:r>
                        <a:rPr lang="en-US" sz="1500" dirty="0"/>
                        <a:t>, such as the satisfaction of the consumer’s hedonistic needs or the gratification of the immediate pleasure derived from an impulse purchase (p. 58)</a:t>
                      </a:r>
                      <a:endParaRPr lang="fr-BE" sz="15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43027706"/>
                  </a:ext>
                </a:extLst>
              </a:tr>
            </a:tbl>
          </a:graphicData>
        </a:graphic>
      </p:graphicFrame>
    </p:spTree>
    <p:extLst>
      <p:ext uri="{BB962C8B-B14F-4D97-AF65-F5344CB8AC3E}">
        <p14:creationId xmlns:p14="http://schemas.microsoft.com/office/powerpoint/2010/main" val="82726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p:txBody>
          <a:bodyPr/>
          <a:lstStyle/>
          <a:p>
            <a:r>
              <a:rPr lang="it-IT" dirty="0" err="1"/>
              <a:t>Applying</a:t>
            </a:r>
            <a:r>
              <a:rPr lang="it-IT" dirty="0"/>
              <a:t> the </a:t>
            </a:r>
            <a:r>
              <a:rPr lang="it-IT" dirty="0" err="1"/>
              <a:t>criteria</a:t>
            </a:r>
            <a:r>
              <a:rPr lang="it-IT" dirty="0"/>
              <a:t> to </a:t>
            </a:r>
            <a:r>
              <a:rPr lang="it-IT" dirty="0" err="1"/>
              <a:t>facts</a:t>
            </a:r>
            <a:r>
              <a:rPr lang="it-IT" dirty="0"/>
              <a:t> </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2606889635"/>
              </p:ext>
            </p:extLst>
          </p:nvPr>
        </p:nvGraphicFramePr>
        <p:xfrm>
          <a:off x="838200" y="1464117"/>
          <a:ext cx="10515600" cy="164647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296103">
                <a:tc rowSpan="3">
                  <a:txBody>
                    <a:bodyPr/>
                    <a:lstStyle/>
                    <a:p>
                      <a:r>
                        <a:rPr lang="it-IT" sz="1500" dirty="0"/>
                        <a:t>14/12/2006, Gagliardi/OHMI – Norma </a:t>
                      </a:r>
                      <a:r>
                        <a:rPr lang="it-IT" sz="1500" dirty="0" err="1"/>
                        <a:t>Lebensmittelelfilialbetrieb</a:t>
                      </a:r>
                      <a:r>
                        <a:rPr lang="it-IT" sz="1500" dirty="0"/>
                        <a:t> (MANU </a:t>
                      </a:r>
                      <a:r>
                        <a:rPr lang="it-IT" sz="1500" dirty="0" err="1"/>
                        <a:t>MANU</a:t>
                      </a:r>
                      <a:r>
                        <a:rPr lang="it-IT" sz="1500" dirty="0"/>
                        <a:t> </a:t>
                      </a:r>
                      <a:r>
                        <a:rPr lang="it-IT" sz="1500" dirty="0" err="1"/>
                        <a:t>MANU</a:t>
                      </a:r>
                      <a:r>
                        <a:rPr lang="it-IT" sz="1500" dirty="0"/>
                        <a:t>), T-392/04, EU:T:2006:400</a:t>
                      </a:r>
                      <a:endParaRPr lang="fr-BE" sz="15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endParaRPr lang="fr-BE" sz="1600" dirty="0"/>
                    </a:p>
                  </a:txBody>
                  <a:tcPr/>
                </a:tc>
                <a:extLst>
                  <a:ext uri="{0D108BD9-81ED-4DB2-BD59-A6C34878D82A}">
                    <a16:rowId xmlns:a16="http://schemas.microsoft.com/office/drawing/2014/main" val="824736954"/>
                  </a:ext>
                </a:extLst>
              </a:tr>
              <a:tr h="533953">
                <a:tc vMerge="1">
                  <a:txBody>
                    <a:bodyPr/>
                    <a:lstStyle/>
                    <a:p>
                      <a:endParaRPr lang="fr-BE" dirty="0"/>
                    </a:p>
                  </a:txBody>
                  <a:tcPr/>
                </a:tc>
                <a:tc>
                  <a:txBody>
                    <a:bodyPr/>
                    <a:lstStyle/>
                    <a:p>
                      <a:r>
                        <a:rPr lang="it-IT" sz="1500" dirty="0" err="1"/>
                        <a:t>Clothing</a:t>
                      </a:r>
                      <a:r>
                        <a:rPr lang="it-IT" sz="1500" dirty="0"/>
                        <a:t> (class 25)</a:t>
                      </a:r>
                      <a:endParaRPr lang="fr-BE" sz="1500" dirty="0"/>
                    </a:p>
                  </a:txBody>
                  <a:tcPr/>
                </a:tc>
                <a:tc>
                  <a:txBody>
                    <a:bodyPr/>
                    <a:lstStyle/>
                    <a:p>
                      <a:r>
                        <a:rPr lang="it-IT" sz="1500" dirty="0"/>
                        <a:t>Tights for women</a:t>
                      </a:r>
                      <a:endParaRPr lang="fr-BE" sz="1500" dirty="0"/>
                    </a:p>
                  </a:txBody>
                  <a:tcPr/>
                </a:tc>
                <a:tc>
                  <a:txBody>
                    <a:bodyPr/>
                    <a:lstStyle/>
                    <a:p>
                      <a:r>
                        <a:rPr lang="it-IT" sz="1500" dirty="0"/>
                        <a:t>Tights for women</a:t>
                      </a:r>
                      <a:endParaRPr lang="fr-BE" sz="1500" dirty="0"/>
                    </a:p>
                  </a:txBody>
                  <a:tcPr/>
                </a:tc>
                <a:extLst>
                  <a:ext uri="{0D108BD9-81ED-4DB2-BD59-A6C34878D82A}">
                    <a16:rowId xmlns:a16="http://schemas.microsoft.com/office/drawing/2014/main" val="3834785177"/>
                  </a:ext>
                </a:extLst>
              </a:tr>
              <a:tr h="686420">
                <a:tc vMerge="1">
                  <a:txBody>
                    <a:bodyPr/>
                    <a:lstStyle/>
                    <a:p>
                      <a:endParaRPr lang="fr-BE" dirty="0"/>
                    </a:p>
                  </a:txBody>
                  <a:tcPr/>
                </a:tc>
                <a:tc gridSpan="3">
                  <a:txBody>
                    <a:bodyPr/>
                    <a:lstStyle/>
                    <a:p>
                      <a:pPr algn="just"/>
                      <a:r>
                        <a:rPr lang="en-US" sz="1500" dirty="0"/>
                        <a:t>the product groups covered by the </a:t>
                      </a:r>
                      <a:r>
                        <a:rPr lang="en-US" sz="1500" b="1" dirty="0"/>
                        <a:t>‘clothing’ category are not sufficiently homogeneous; </a:t>
                      </a:r>
                      <a:r>
                        <a:rPr lang="en-US" sz="1500" dirty="0"/>
                        <a:t>use of underwear, including, tights, cannot be regarded as proof for all other groups, in particular outerwear, such as trousers, shirts, jumpers (para 92). </a:t>
                      </a:r>
                      <a:endParaRPr lang="fr-BE" sz="15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graphicFrame>
        <p:nvGraphicFramePr>
          <p:cNvPr id="5" name="Table 5">
            <a:extLst>
              <a:ext uri="{FF2B5EF4-FFF2-40B4-BE49-F238E27FC236}">
                <a16:creationId xmlns:a16="http://schemas.microsoft.com/office/drawing/2014/main" id="{6B0C61BC-0666-4651-9F23-43AACD78F255}"/>
              </a:ext>
            </a:extLst>
          </p:cNvPr>
          <p:cNvGraphicFramePr>
            <a:graphicFrameLocks noGrp="1"/>
          </p:cNvGraphicFramePr>
          <p:nvPr>
            <p:extLst>
              <p:ext uri="{D42A27DB-BD31-4B8C-83A1-F6EECF244321}">
                <p14:modId xmlns:p14="http://schemas.microsoft.com/office/powerpoint/2010/main" val="2031157785"/>
              </p:ext>
            </p:extLst>
          </p:nvPr>
        </p:nvGraphicFramePr>
        <p:xfrm>
          <a:off x="838199" y="3163702"/>
          <a:ext cx="10515600" cy="162809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17716294"/>
                    </a:ext>
                  </a:extLst>
                </a:gridCol>
                <a:gridCol w="2628900">
                  <a:extLst>
                    <a:ext uri="{9D8B030D-6E8A-4147-A177-3AD203B41FA5}">
                      <a16:colId xmlns:a16="http://schemas.microsoft.com/office/drawing/2014/main" val="733288046"/>
                    </a:ext>
                  </a:extLst>
                </a:gridCol>
                <a:gridCol w="2628900">
                  <a:extLst>
                    <a:ext uri="{9D8B030D-6E8A-4147-A177-3AD203B41FA5}">
                      <a16:colId xmlns:a16="http://schemas.microsoft.com/office/drawing/2014/main" val="3513296730"/>
                    </a:ext>
                  </a:extLst>
                </a:gridCol>
                <a:gridCol w="2628900">
                  <a:extLst>
                    <a:ext uri="{9D8B030D-6E8A-4147-A177-3AD203B41FA5}">
                      <a16:colId xmlns:a16="http://schemas.microsoft.com/office/drawing/2014/main" val="1861998933"/>
                    </a:ext>
                  </a:extLst>
                </a:gridCol>
              </a:tblGrid>
              <a:tr h="29130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t>28/05/2020, Diesel/EUIPO – Sprinter </a:t>
                      </a:r>
                      <a:r>
                        <a:rPr lang="it-IT" sz="1500" dirty="0" err="1"/>
                        <a:t>megacentros</a:t>
                      </a:r>
                      <a:r>
                        <a:rPr lang="it-IT" sz="1500" dirty="0"/>
                        <a:t> del </a:t>
                      </a:r>
                      <a:r>
                        <a:rPr lang="it-IT" sz="1500" dirty="0" err="1"/>
                        <a:t>deporte</a:t>
                      </a:r>
                      <a:r>
                        <a:rPr lang="it-IT" sz="1500" dirty="0"/>
                        <a:t> (</a:t>
                      </a:r>
                      <a:r>
                        <a:rPr lang="it-IT" sz="1500" dirty="0" err="1"/>
                        <a:t>Representation</a:t>
                      </a:r>
                      <a:r>
                        <a:rPr lang="it-IT" sz="1500" dirty="0"/>
                        <a:t> of a </a:t>
                      </a:r>
                      <a:r>
                        <a:rPr lang="it-IT" sz="1500" dirty="0" err="1"/>
                        <a:t>curved</a:t>
                      </a:r>
                      <a:r>
                        <a:rPr lang="it-IT" sz="1500" dirty="0"/>
                        <a:t> line)</a:t>
                      </a:r>
                      <a:endParaRPr lang="fr-BE" sz="1500" dirty="0"/>
                    </a:p>
                    <a:p>
                      <a:endParaRPr lang="fr-BE" sz="1500" dirty="0"/>
                    </a:p>
                  </a:txBody>
                  <a:tcPr/>
                </a:tc>
                <a:tc>
                  <a:txBody>
                    <a:bodyPr/>
                    <a:lstStyle/>
                    <a:p>
                      <a:r>
                        <a:rPr lang="it-IT" sz="1500" dirty="0" err="1"/>
                        <a:t>Registered</a:t>
                      </a:r>
                      <a:endParaRPr lang="fr-BE" sz="1500" dirty="0"/>
                    </a:p>
                  </a:txBody>
                  <a:tcPr/>
                </a:tc>
                <a:tc>
                  <a:txBody>
                    <a:bodyPr/>
                    <a:lstStyle/>
                    <a:p>
                      <a:r>
                        <a:rPr lang="it-IT" sz="1500" dirty="0" err="1"/>
                        <a:t>Used</a:t>
                      </a:r>
                      <a:endParaRPr lang="fr-BE" sz="1500" dirty="0"/>
                    </a:p>
                  </a:txBody>
                  <a:tcPr/>
                </a:tc>
                <a:tc>
                  <a:txBody>
                    <a:bodyPr/>
                    <a:lstStyle/>
                    <a:p>
                      <a:r>
                        <a:rPr lang="it-IT" sz="1500" dirty="0" err="1"/>
                        <a:t>Accepted</a:t>
                      </a:r>
                      <a:endParaRPr lang="fr-BE" sz="1500" dirty="0"/>
                    </a:p>
                  </a:txBody>
                  <a:tcPr/>
                </a:tc>
                <a:extLst>
                  <a:ext uri="{0D108BD9-81ED-4DB2-BD59-A6C34878D82A}">
                    <a16:rowId xmlns:a16="http://schemas.microsoft.com/office/drawing/2014/main" val="310856912"/>
                  </a:ext>
                </a:extLst>
              </a:tr>
              <a:tr h="665845">
                <a:tc vMerge="1">
                  <a:txBody>
                    <a:bodyPr/>
                    <a:lstStyle/>
                    <a:p>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Clothing</a:t>
                      </a:r>
                      <a:r>
                        <a:rPr lang="it-IT" sz="1400" dirty="0"/>
                        <a:t> (class 25)</a:t>
                      </a:r>
                      <a:endParaRPr lang="fr-BE" sz="1400" dirty="0"/>
                    </a:p>
                    <a:p>
                      <a:endParaRPr lang="fr-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Men and </a:t>
                      </a:r>
                      <a:r>
                        <a:rPr lang="it-IT" sz="1400" dirty="0" err="1"/>
                        <a:t>women’s</a:t>
                      </a:r>
                      <a:r>
                        <a:rPr lang="it-IT" sz="1400" dirty="0"/>
                        <a:t> denim jeans</a:t>
                      </a:r>
                      <a:endParaRPr lang="fr-BE" sz="1400" dirty="0"/>
                    </a:p>
                    <a:p>
                      <a:endParaRPr lang="fr-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Men and </a:t>
                      </a:r>
                      <a:r>
                        <a:rPr lang="it-IT" sz="1400" dirty="0" err="1"/>
                        <a:t>women’s</a:t>
                      </a:r>
                      <a:r>
                        <a:rPr lang="it-IT" sz="1400" dirty="0"/>
                        <a:t> denim jeans</a:t>
                      </a:r>
                      <a:endParaRPr lang="fr-BE" sz="1400" dirty="0"/>
                    </a:p>
                    <a:p>
                      <a:endParaRPr lang="fr-BE" sz="1400" dirty="0"/>
                    </a:p>
                  </a:txBody>
                  <a:tcPr/>
                </a:tc>
                <a:extLst>
                  <a:ext uri="{0D108BD9-81ED-4DB2-BD59-A6C34878D82A}">
                    <a16:rowId xmlns:a16="http://schemas.microsoft.com/office/drawing/2014/main" val="1337242839"/>
                  </a:ext>
                </a:extLst>
              </a:tr>
              <a:tr h="576532">
                <a:tc vMerge="1">
                  <a:txBody>
                    <a:bodyPr/>
                    <a:lstStyle/>
                    <a:p>
                      <a:endParaRPr lang="fr-BE" dirty="0"/>
                    </a:p>
                  </a:txBody>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 so far as those goods constitute a consistent and homogenous subcategory” (para. 90)</a:t>
                      </a:r>
                      <a:endParaRPr lang="fr-BE" sz="1400" dirty="0"/>
                    </a:p>
                    <a:p>
                      <a:pPr algn="just"/>
                      <a:endParaRPr lang="fr-BE" sz="1400" dirty="0"/>
                    </a:p>
                  </a:txBody>
                  <a:tcPr/>
                </a:tc>
                <a:tc hMerge="1">
                  <a:txBody>
                    <a:bodyPr/>
                    <a:lstStyle/>
                    <a:p>
                      <a:endParaRPr lang="fr-BE"/>
                    </a:p>
                  </a:txBody>
                  <a:tcPr/>
                </a:tc>
                <a:tc hMerge="1">
                  <a:txBody>
                    <a:bodyPr/>
                    <a:lstStyle/>
                    <a:p>
                      <a:endParaRPr lang="fr-BE" dirty="0"/>
                    </a:p>
                  </a:txBody>
                  <a:tcPr/>
                </a:tc>
                <a:extLst>
                  <a:ext uri="{0D108BD9-81ED-4DB2-BD59-A6C34878D82A}">
                    <a16:rowId xmlns:a16="http://schemas.microsoft.com/office/drawing/2014/main" val="1039393086"/>
                  </a:ext>
                </a:extLst>
              </a:tr>
            </a:tbl>
          </a:graphicData>
        </a:graphic>
      </p:graphicFrame>
      <p:graphicFrame>
        <p:nvGraphicFramePr>
          <p:cNvPr id="7" name="Table 7">
            <a:extLst>
              <a:ext uri="{FF2B5EF4-FFF2-40B4-BE49-F238E27FC236}">
                <a16:creationId xmlns:a16="http://schemas.microsoft.com/office/drawing/2014/main" id="{621C8627-5FD0-4E91-9768-26B604D35504}"/>
              </a:ext>
            </a:extLst>
          </p:cNvPr>
          <p:cNvGraphicFramePr>
            <a:graphicFrameLocks noGrp="1"/>
          </p:cNvGraphicFramePr>
          <p:nvPr>
            <p:extLst>
              <p:ext uri="{D42A27DB-BD31-4B8C-83A1-F6EECF244321}">
                <p14:modId xmlns:p14="http://schemas.microsoft.com/office/powerpoint/2010/main" val="2279888048"/>
              </p:ext>
            </p:extLst>
          </p:nvPr>
        </p:nvGraphicFramePr>
        <p:xfrm>
          <a:off x="838200" y="4863287"/>
          <a:ext cx="10515600" cy="19354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627227067"/>
                    </a:ext>
                  </a:extLst>
                </a:gridCol>
                <a:gridCol w="2628900">
                  <a:extLst>
                    <a:ext uri="{9D8B030D-6E8A-4147-A177-3AD203B41FA5}">
                      <a16:colId xmlns:a16="http://schemas.microsoft.com/office/drawing/2014/main" val="2316975599"/>
                    </a:ext>
                  </a:extLst>
                </a:gridCol>
                <a:gridCol w="2628900">
                  <a:extLst>
                    <a:ext uri="{9D8B030D-6E8A-4147-A177-3AD203B41FA5}">
                      <a16:colId xmlns:a16="http://schemas.microsoft.com/office/drawing/2014/main" val="1279962395"/>
                    </a:ext>
                  </a:extLst>
                </a:gridCol>
                <a:gridCol w="2628900">
                  <a:extLst>
                    <a:ext uri="{9D8B030D-6E8A-4147-A177-3AD203B41FA5}">
                      <a16:colId xmlns:a16="http://schemas.microsoft.com/office/drawing/2014/main" val="3643945149"/>
                    </a:ext>
                  </a:extLst>
                </a:gridCol>
              </a:tblGrid>
              <a:tr h="31051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t>07/06/2023, Brooks </a:t>
                      </a:r>
                      <a:r>
                        <a:rPr lang="it-IT" sz="1500" dirty="0" err="1"/>
                        <a:t>England</a:t>
                      </a:r>
                      <a:r>
                        <a:rPr lang="it-IT" sz="1500" dirty="0"/>
                        <a:t>/EUIPO – Brooks Sport (BROOKS ENGLAND, T-63/22, EU:T:2023:312</a:t>
                      </a:r>
                      <a:endParaRPr lang="fr-BE" sz="1500" dirty="0"/>
                    </a:p>
                    <a:p>
                      <a:endParaRPr lang="fr-BE" sz="1500" dirty="0"/>
                    </a:p>
                  </a:txBody>
                  <a:tcPr/>
                </a:tc>
                <a:tc>
                  <a:txBody>
                    <a:bodyPr/>
                    <a:lstStyle/>
                    <a:p>
                      <a:r>
                        <a:rPr lang="it-IT" sz="1600" dirty="0" err="1"/>
                        <a:t>Registered</a:t>
                      </a:r>
                      <a:endParaRPr lang="fr-BE" sz="1600" dirty="0"/>
                    </a:p>
                  </a:txBody>
                  <a:tcPr/>
                </a:tc>
                <a:tc>
                  <a:txBody>
                    <a:bodyPr/>
                    <a:lstStyle/>
                    <a:p>
                      <a:r>
                        <a:rPr lang="it-IT" sz="1600" dirty="0" err="1"/>
                        <a:t>Used</a:t>
                      </a:r>
                      <a:endParaRPr lang="fr-BE" sz="1600" dirty="0"/>
                    </a:p>
                  </a:txBody>
                  <a:tcPr/>
                </a:tc>
                <a:tc>
                  <a:txBody>
                    <a:bodyPr/>
                    <a:lstStyle/>
                    <a:p>
                      <a:r>
                        <a:rPr lang="it-IT" sz="1600" dirty="0" err="1"/>
                        <a:t>Accepted</a:t>
                      </a:r>
                      <a:r>
                        <a:rPr lang="it-IT" sz="1600" dirty="0"/>
                        <a:t> </a:t>
                      </a:r>
                      <a:endParaRPr lang="fr-BE" sz="1600" dirty="0"/>
                    </a:p>
                  </a:txBody>
                  <a:tcPr/>
                </a:tc>
                <a:extLst>
                  <a:ext uri="{0D108BD9-81ED-4DB2-BD59-A6C34878D82A}">
                    <a16:rowId xmlns:a16="http://schemas.microsoft.com/office/drawing/2014/main" val="4093346489"/>
                  </a:ext>
                </a:extLst>
              </a:tr>
              <a:tr h="762161">
                <a:tc vMerge="1">
                  <a:txBody>
                    <a:bodyPr/>
                    <a:lstStyle/>
                    <a:p>
                      <a:endParaRPr lang="fr-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t>Athletically-related</a:t>
                      </a:r>
                      <a:r>
                        <a:rPr lang="it-IT" sz="1500" dirty="0"/>
                        <a:t> footwear </a:t>
                      </a:r>
                      <a:endParaRPr lang="fr-BE" sz="1500" dirty="0"/>
                    </a:p>
                    <a:p>
                      <a:endParaRPr lang="fr-BE"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a:t>Running </a:t>
                      </a:r>
                      <a:r>
                        <a:rPr lang="it-IT" sz="1500" dirty="0" err="1"/>
                        <a:t>shoes</a:t>
                      </a:r>
                      <a:r>
                        <a:rPr lang="it-IT" sz="1500" dirty="0"/>
                        <a:t>, racing </a:t>
                      </a:r>
                      <a:r>
                        <a:rPr lang="it-IT" sz="1500" dirty="0" err="1"/>
                        <a:t>shoes</a:t>
                      </a:r>
                      <a:endParaRPr lang="fr-BE" sz="1500" dirty="0"/>
                    </a:p>
                    <a:p>
                      <a:endParaRPr lang="fr-BE"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err="1"/>
                        <a:t>Athletically-related</a:t>
                      </a:r>
                      <a:r>
                        <a:rPr lang="it-IT" sz="1600" dirty="0"/>
                        <a:t> footwear </a:t>
                      </a:r>
                      <a:endParaRPr lang="fr-BE" sz="1600" dirty="0"/>
                    </a:p>
                    <a:p>
                      <a:endParaRPr lang="fr-BE" sz="1600" dirty="0"/>
                    </a:p>
                  </a:txBody>
                  <a:tcPr/>
                </a:tc>
                <a:extLst>
                  <a:ext uri="{0D108BD9-81ED-4DB2-BD59-A6C34878D82A}">
                    <a16:rowId xmlns:a16="http://schemas.microsoft.com/office/drawing/2014/main" val="1244379473"/>
                  </a:ext>
                </a:extLst>
              </a:tr>
              <a:tr h="719819">
                <a:tc vMerge="1">
                  <a:txBody>
                    <a:bodyPr/>
                    <a:lstStyle/>
                    <a:p>
                      <a:endParaRPr lang="fr-BE" dirty="0"/>
                    </a:p>
                  </a:txBody>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mn-lt"/>
                          <a:ea typeface="+mn-ea"/>
                          <a:cs typeface="+mn-cs"/>
                        </a:rPr>
                        <a:t>elaborate reasoning - </a:t>
                      </a:r>
                      <a:r>
                        <a:rPr lang="en-US" sz="1500" b="1" i="0" kern="1200" dirty="0">
                          <a:solidFill>
                            <a:schemeClr val="dk1"/>
                          </a:solidFill>
                          <a:effectLst/>
                          <a:latin typeface="+mn-lt"/>
                          <a:ea typeface="+mn-ea"/>
                          <a:cs typeface="+mn-cs"/>
                        </a:rPr>
                        <a:t>running shoes and racing shoes have the same intended use </a:t>
                      </a:r>
                      <a:r>
                        <a:rPr lang="en-US" sz="1500" b="0" i="0" kern="1200" dirty="0">
                          <a:solidFill>
                            <a:schemeClr val="dk1"/>
                          </a:solidFill>
                          <a:effectLst/>
                          <a:latin typeface="+mn-lt"/>
                          <a:ea typeface="+mn-ea"/>
                          <a:cs typeface="+mn-cs"/>
                        </a:rPr>
                        <a:t>and purpose as ‘athletically-related footwear’ (p. 47-58)</a:t>
                      </a:r>
                      <a:endParaRPr lang="fr-BE" sz="1500" dirty="0"/>
                    </a:p>
                    <a:p>
                      <a:pPr algn="just"/>
                      <a:endParaRPr lang="fr-BE" sz="15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43027706"/>
                  </a:ext>
                </a:extLst>
              </a:tr>
            </a:tbl>
          </a:graphicData>
        </a:graphic>
      </p:graphicFrame>
    </p:spTree>
    <p:extLst>
      <p:ext uri="{BB962C8B-B14F-4D97-AF65-F5344CB8AC3E}">
        <p14:creationId xmlns:p14="http://schemas.microsoft.com/office/powerpoint/2010/main" val="24026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9D32-7991-4122-BB22-C75AAD3A43D6}"/>
              </a:ext>
            </a:extLst>
          </p:cNvPr>
          <p:cNvSpPr>
            <a:spLocks noGrp="1"/>
          </p:cNvSpPr>
          <p:nvPr>
            <p:ph type="title"/>
          </p:nvPr>
        </p:nvSpPr>
        <p:spPr>
          <a:xfrm>
            <a:off x="838200" y="365126"/>
            <a:ext cx="10515600" cy="1085606"/>
          </a:xfrm>
        </p:spPr>
        <p:txBody>
          <a:bodyPr>
            <a:normAutofit/>
          </a:bodyPr>
          <a:lstStyle/>
          <a:p>
            <a:r>
              <a:rPr lang="it-IT" dirty="0" err="1"/>
              <a:t>Applying</a:t>
            </a:r>
            <a:r>
              <a:rPr lang="it-IT" dirty="0"/>
              <a:t> the </a:t>
            </a:r>
            <a:r>
              <a:rPr lang="it-IT" dirty="0" err="1"/>
              <a:t>criteria</a:t>
            </a:r>
            <a:r>
              <a:rPr lang="it-IT" dirty="0"/>
              <a:t> to </a:t>
            </a:r>
            <a:r>
              <a:rPr lang="it-IT" dirty="0" err="1"/>
              <a:t>facts</a:t>
            </a:r>
            <a:endParaRPr lang="fr-BE" dirty="0"/>
          </a:p>
        </p:txBody>
      </p:sp>
      <p:graphicFrame>
        <p:nvGraphicFramePr>
          <p:cNvPr id="4" name="Table 4">
            <a:extLst>
              <a:ext uri="{FF2B5EF4-FFF2-40B4-BE49-F238E27FC236}">
                <a16:creationId xmlns:a16="http://schemas.microsoft.com/office/drawing/2014/main" id="{E6301323-81C4-4FE4-9D2D-566EBEDBB333}"/>
              </a:ext>
            </a:extLst>
          </p:cNvPr>
          <p:cNvGraphicFramePr>
            <a:graphicFrameLocks noGrp="1"/>
          </p:cNvGraphicFramePr>
          <p:nvPr>
            <p:ph idx="1"/>
            <p:extLst>
              <p:ext uri="{D42A27DB-BD31-4B8C-83A1-F6EECF244321}">
                <p14:modId xmlns:p14="http://schemas.microsoft.com/office/powerpoint/2010/main" val="3295868637"/>
              </p:ext>
            </p:extLst>
          </p:nvPr>
        </p:nvGraphicFramePr>
        <p:xfrm>
          <a:off x="838200" y="2249518"/>
          <a:ext cx="10515600" cy="344242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92292483"/>
                    </a:ext>
                  </a:extLst>
                </a:gridCol>
                <a:gridCol w="2628900">
                  <a:extLst>
                    <a:ext uri="{9D8B030D-6E8A-4147-A177-3AD203B41FA5}">
                      <a16:colId xmlns:a16="http://schemas.microsoft.com/office/drawing/2014/main" val="5732954"/>
                    </a:ext>
                  </a:extLst>
                </a:gridCol>
                <a:gridCol w="2628900">
                  <a:extLst>
                    <a:ext uri="{9D8B030D-6E8A-4147-A177-3AD203B41FA5}">
                      <a16:colId xmlns:a16="http://schemas.microsoft.com/office/drawing/2014/main" val="2187595085"/>
                    </a:ext>
                  </a:extLst>
                </a:gridCol>
                <a:gridCol w="2628900">
                  <a:extLst>
                    <a:ext uri="{9D8B030D-6E8A-4147-A177-3AD203B41FA5}">
                      <a16:colId xmlns:a16="http://schemas.microsoft.com/office/drawing/2014/main" val="2468106247"/>
                    </a:ext>
                  </a:extLst>
                </a:gridCol>
              </a:tblGrid>
              <a:tr h="0">
                <a:tc rowSpan="3">
                  <a:txBody>
                    <a:bodyPr/>
                    <a:lstStyle/>
                    <a:p>
                      <a:r>
                        <a:rPr lang="it-IT" sz="1400" dirty="0"/>
                        <a:t>09/02/2022, Calzaturificio </a:t>
                      </a:r>
                      <a:r>
                        <a:rPr lang="it-IT" sz="1400" dirty="0" err="1"/>
                        <a:t>Emmegiemme</a:t>
                      </a:r>
                      <a:r>
                        <a:rPr lang="it-IT" sz="1400" dirty="0"/>
                        <a:t> </a:t>
                      </a:r>
                      <a:r>
                        <a:rPr lang="it-IT" sz="1400" dirty="0" err="1"/>
                        <a:t>Shoes</a:t>
                      </a:r>
                      <a:r>
                        <a:rPr lang="it-IT" sz="1400" dirty="0"/>
                        <a:t>/EUIPO – </a:t>
                      </a:r>
                      <a:r>
                        <a:rPr lang="it-IT" sz="1400" dirty="0" err="1"/>
                        <a:t>Inticom</a:t>
                      </a:r>
                      <a:r>
                        <a:rPr lang="it-IT" sz="1400" dirty="0"/>
                        <a:t> (MAIMAI MADE IN ITALY), EU:T:2022:59</a:t>
                      </a:r>
                      <a:endParaRPr lang="fr-BE" sz="1400" dirty="0"/>
                    </a:p>
                  </a:txBody>
                  <a:tcPr/>
                </a:tc>
                <a:tc>
                  <a:txBody>
                    <a:bodyPr/>
                    <a:lstStyle/>
                    <a:p>
                      <a:r>
                        <a:rPr lang="it-IT" sz="1400" dirty="0" err="1"/>
                        <a:t>Registered</a:t>
                      </a:r>
                      <a:endParaRPr lang="fr-BE" sz="1400" dirty="0"/>
                    </a:p>
                  </a:txBody>
                  <a:tcPr/>
                </a:tc>
                <a:tc>
                  <a:txBody>
                    <a:bodyPr/>
                    <a:lstStyle/>
                    <a:p>
                      <a:r>
                        <a:rPr lang="it-IT" sz="1400" dirty="0" err="1"/>
                        <a:t>Used</a:t>
                      </a:r>
                      <a:endParaRPr lang="fr-BE" sz="1400" dirty="0"/>
                    </a:p>
                  </a:txBody>
                  <a:tcPr/>
                </a:tc>
                <a:tc>
                  <a:txBody>
                    <a:bodyPr/>
                    <a:lstStyle/>
                    <a:p>
                      <a:r>
                        <a:rPr lang="it-IT" sz="1400" dirty="0" err="1"/>
                        <a:t>Accepted</a:t>
                      </a:r>
                      <a:endParaRPr lang="fr-BE" sz="1400" dirty="0"/>
                    </a:p>
                  </a:txBody>
                  <a:tcPr/>
                </a:tc>
                <a:extLst>
                  <a:ext uri="{0D108BD9-81ED-4DB2-BD59-A6C34878D82A}">
                    <a16:rowId xmlns:a16="http://schemas.microsoft.com/office/drawing/2014/main" val="824736954"/>
                  </a:ext>
                </a:extLst>
              </a:tr>
              <a:tr h="1743739">
                <a:tc vMerge="1">
                  <a:txBody>
                    <a:bodyPr/>
                    <a:lstStyle/>
                    <a:p>
                      <a:endParaRPr lang="fr-BE" dirty="0"/>
                    </a:p>
                  </a:txBody>
                  <a:tcPr/>
                </a:tc>
                <a:tc>
                  <a:txBody>
                    <a:bodyPr/>
                    <a:lstStyle/>
                    <a:p>
                      <a:r>
                        <a:rPr lang="it-IT" sz="1400" dirty="0" err="1"/>
                        <a:t>Clothing</a:t>
                      </a:r>
                      <a:r>
                        <a:rPr lang="it-IT" sz="1400" dirty="0"/>
                        <a:t> (class 25)</a:t>
                      </a:r>
                      <a:endParaRPr lang="fr-BE" sz="1400" dirty="0"/>
                    </a:p>
                  </a:txBody>
                  <a:tcPr/>
                </a:tc>
                <a:tc>
                  <a:txBody>
                    <a:bodyPr/>
                    <a:lstStyle/>
                    <a:p>
                      <a:r>
                        <a:rPr lang="fr-BE" sz="1400" dirty="0" err="1"/>
                        <a:t>tracksuits</a:t>
                      </a:r>
                      <a:r>
                        <a:rPr lang="fr-BE" sz="1400" dirty="0"/>
                        <a:t>, T-shirts, </a:t>
                      </a:r>
                      <a:r>
                        <a:rPr lang="fr-BE" sz="1400" dirty="0" err="1"/>
                        <a:t>slippers</a:t>
                      </a:r>
                      <a:r>
                        <a:rPr lang="fr-BE" sz="1400" dirty="0"/>
                        <a:t>, house </a:t>
                      </a:r>
                      <a:r>
                        <a:rPr lang="fr-BE" sz="1400" dirty="0" err="1"/>
                        <a:t>shoes</a:t>
                      </a:r>
                      <a:r>
                        <a:rPr lang="fr-BE" sz="1400" dirty="0"/>
                        <a:t>, </a:t>
                      </a:r>
                      <a:r>
                        <a:rPr lang="fr-BE" sz="1400" dirty="0" err="1"/>
                        <a:t>beach</a:t>
                      </a:r>
                      <a:r>
                        <a:rPr lang="fr-BE" sz="1400" dirty="0"/>
                        <a:t> and indoor </a:t>
                      </a:r>
                      <a:r>
                        <a:rPr lang="fr-BE" sz="1400" dirty="0" err="1"/>
                        <a:t>shoes</a:t>
                      </a:r>
                      <a:r>
                        <a:rPr lang="fr-BE" sz="1400" dirty="0"/>
                        <a:t>, </a:t>
                      </a:r>
                      <a:r>
                        <a:rPr lang="fr-BE" sz="1400" dirty="0" err="1"/>
                        <a:t>trousers</a:t>
                      </a:r>
                      <a:r>
                        <a:rPr lang="fr-BE" sz="1400" dirty="0"/>
                        <a:t>, polo </a:t>
                      </a:r>
                      <a:r>
                        <a:rPr lang="fr-BE" sz="1400" dirty="0" err="1"/>
                        <a:t>shirts</a:t>
                      </a:r>
                      <a:r>
                        <a:rPr lang="fr-BE" sz="1400" dirty="0"/>
                        <a:t>, T-shirts, </a:t>
                      </a:r>
                      <a:r>
                        <a:rPr lang="fr-BE" sz="1400" dirty="0" err="1"/>
                        <a:t>jumpsuits</a:t>
                      </a:r>
                      <a:r>
                        <a:rPr lang="fr-BE" sz="1400" dirty="0"/>
                        <a:t>, </a:t>
                      </a:r>
                      <a:r>
                        <a:rPr lang="fr-BE" sz="1400" dirty="0" err="1"/>
                        <a:t>dungarees</a:t>
                      </a:r>
                      <a:r>
                        <a:rPr lang="fr-BE" sz="1400" dirty="0"/>
                        <a:t>, </a:t>
                      </a:r>
                      <a:r>
                        <a:rPr lang="fr-BE" sz="1400" dirty="0" err="1"/>
                        <a:t>skirts</a:t>
                      </a:r>
                      <a:r>
                        <a:rPr lang="fr-BE" sz="1400" dirty="0"/>
                        <a:t>, flip-flops, cardigans, </a:t>
                      </a:r>
                      <a:r>
                        <a:rPr lang="fr-BE" sz="1400" dirty="0" err="1"/>
                        <a:t>scarves</a:t>
                      </a:r>
                      <a:r>
                        <a:rPr lang="fr-BE" sz="1400" dirty="0"/>
                        <a:t>, ballet flat (p. 96)</a:t>
                      </a:r>
                    </a:p>
                  </a:txBody>
                  <a:tcPr/>
                </a:tc>
                <a:tc>
                  <a:txBody>
                    <a:bodyPr/>
                    <a:lstStyle/>
                    <a:p>
                      <a:r>
                        <a:rPr lang="it-IT" sz="1400" dirty="0" err="1"/>
                        <a:t>Clothing</a:t>
                      </a:r>
                      <a:r>
                        <a:rPr lang="it-IT" sz="1400" dirty="0"/>
                        <a:t> </a:t>
                      </a:r>
                      <a:endParaRPr lang="fr-BE" sz="1400" dirty="0"/>
                    </a:p>
                  </a:txBody>
                  <a:tcPr/>
                </a:tc>
                <a:extLst>
                  <a:ext uri="{0D108BD9-81ED-4DB2-BD59-A6C34878D82A}">
                    <a16:rowId xmlns:a16="http://schemas.microsoft.com/office/drawing/2014/main" val="3834785177"/>
                  </a:ext>
                </a:extLst>
              </a:tr>
              <a:tr h="1393888">
                <a:tc vMerge="1">
                  <a:txBody>
                    <a:bodyPr/>
                    <a:lstStyle/>
                    <a:p>
                      <a:endParaRPr lang="fr-BE" dirty="0"/>
                    </a:p>
                  </a:txBody>
                  <a:tcPr/>
                </a:tc>
                <a:tc gridSpan="3">
                  <a:txBody>
                    <a:bodyPr/>
                    <a:lstStyle/>
                    <a:p>
                      <a:pPr algn="just"/>
                      <a:r>
                        <a:rPr lang="en-US" sz="1400" dirty="0"/>
                        <a:t>‘underwear, </a:t>
                      </a:r>
                      <a:r>
                        <a:rPr lang="en-US" sz="1400" dirty="0" err="1"/>
                        <a:t>pyjamas</a:t>
                      </a:r>
                      <a:r>
                        <a:rPr lang="en-US" sz="1400" dirty="0"/>
                        <a:t> and swimwear’ fall within the broader category of clothing, and that evidence of use in relation to these products also constitutes evidence of use in relation to the broader category of ‘clothing’. (p. 102) </a:t>
                      </a:r>
                    </a:p>
                    <a:p>
                      <a:endParaRPr lang="en-US" sz="1400" dirty="0"/>
                    </a:p>
                    <a:p>
                      <a:r>
                        <a:rPr lang="en-US" sz="1400" dirty="0"/>
                        <a:t>(</a:t>
                      </a:r>
                      <a:r>
                        <a:rPr lang="en-US" sz="1400" b="1" dirty="0"/>
                        <a:t>an array of different articles of clothing and footwear</a:t>
                      </a:r>
                      <a:r>
                        <a:rPr lang="en-US" sz="1400" dirty="0"/>
                        <a:t>)</a:t>
                      </a:r>
                      <a:endParaRPr lang="fr-BE" sz="1400"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1946100095"/>
                  </a:ext>
                </a:extLst>
              </a:tr>
            </a:tbl>
          </a:graphicData>
        </a:graphic>
      </p:graphicFrame>
    </p:spTree>
    <p:extLst>
      <p:ext uri="{BB962C8B-B14F-4D97-AF65-F5344CB8AC3E}">
        <p14:creationId xmlns:p14="http://schemas.microsoft.com/office/powerpoint/2010/main" val="179950639"/>
      </p:ext>
    </p:extLst>
  </p:cSld>
  <p:clrMapOvr>
    <a:masterClrMapping/>
  </p:clrMapOvr>
</p:sld>
</file>

<file path=ppt/theme/theme1.xml><?xml version="1.0" encoding="utf-8"?>
<a:theme xmlns:a="http://schemas.openxmlformats.org/drawingml/2006/main" name="Office Theme">
  <a:themeElements>
    <a:clrScheme name="Court (Gold brown)">
      <a:dk1>
        <a:sysClr val="windowText" lastClr="000000"/>
      </a:dk1>
      <a:lt1>
        <a:sysClr val="window" lastClr="FFFFFF"/>
      </a:lt1>
      <a:dk2>
        <a:srgbClr val="595959"/>
      </a:dk2>
      <a:lt2>
        <a:srgbClr val="E7E6E6"/>
      </a:lt2>
      <a:accent1>
        <a:srgbClr val="0563C1"/>
      </a:accent1>
      <a:accent2>
        <a:srgbClr val="000000"/>
      </a:accent2>
      <a:accent3>
        <a:srgbClr val="A5A5A5"/>
      </a:accent3>
      <a:accent4>
        <a:srgbClr val="FFC000"/>
      </a:accent4>
      <a:accent5>
        <a:srgbClr val="851A15"/>
      </a:accent5>
      <a:accent6>
        <a:srgbClr val="315470"/>
      </a:accent6>
      <a:hlink>
        <a:srgbClr val="0563C1"/>
      </a:hlink>
      <a:folHlink>
        <a:srgbClr val="954F72"/>
      </a:folHlink>
    </a:clrScheme>
    <a:fontScheme name="Court styl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EL-2025.potx" id="{77A54DF0-2961-4C4D-86C7-C6AD26952889}" vid="{D2B75CF0-BA6F-4861-8FEB-5F9BE4554B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PowerPoint EN-2025</Template>
  <TotalTime>7123</TotalTime>
  <Words>2257</Words>
  <Application>Microsoft Office PowerPoint</Application>
  <PresentationFormat>Widescreen</PresentationFormat>
  <Paragraphs>221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Open Sans</vt:lpstr>
      <vt:lpstr>Office Theme</vt:lpstr>
      <vt:lpstr>The (Emerging) Role of Subcategories</vt:lpstr>
      <vt:lpstr>Starting point: Legal basis of partial use</vt:lpstr>
      <vt:lpstr>Principles</vt:lpstr>
      <vt:lpstr>Criteria: </vt:lpstr>
      <vt:lpstr>Applying the criteria to facts </vt:lpstr>
      <vt:lpstr>Applying the criteria to facts </vt:lpstr>
      <vt:lpstr>Applying the criteria to facts </vt:lpstr>
      <vt:lpstr>Applying the criteria to facts </vt:lpstr>
      <vt:lpstr>Applying the criteria to facts</vt:lpstr>
      <vt:lpstr>Applying the criteria to facts</vt:lpstr>
      <vt:lpstr>Applying the criteria to facts (2025)</vt:lpstr>
      <vt:lpstr>Applying the criteria to facts (2025) </vt:lpstr>
      <vt:lpstr>Applying the criteria to facts</vt:lpstr>
      <vt:lpstr>Why «emerging role»?</vt:lpstr>
    </vt:vector>
  </TitlesOfParts>
  <Company>Cour de Justice de 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Gâlea Ion</dc:creator>
  <cp:lastModifiedBy>Gâlea Ion</cp:lastModifiedBy>
  <cp:revision>54</cp:revision>
  <dcterms:created xsi:type="dcterms:W3CDTF">2026-05-05T15:02:33Z</dcterms:created>
  <dcterms:modified xsi:type="dcterms:W3CDTF">2026-05-15T14:59:12Z</dcterms:modified>
</cp:coreProperties>
</file>